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38"/>
  </p:notesMasterIdLst>
  <p:sldIdLst>
    <p:sldId id="256" r:id="rId2"/>
    <p:sldId id="305" r:id="rId3"/>
    <p:sldId id="327" r:id="rId4"/>
    <p:sldId id="337" r:id="rId5"/>
    <p:sldId id="339" r:id="rId6"/>
    <p:sldId id="338" r:id="rId7"/>
    <p:sldId id="328" r:id="rId8"/>
    <p:sldId id="340" r:id="rId9"/>
    <p:sldId id="341" r:id="rId10"/>
    <p:sldId id="342" r:id="rId11"/>
    <p:sldId id="343" r:id="rId12"/>
    <p:sldId id="344" r:id="rId13"/>
    <p:sldId id="349" r:id="rId14"/>
    <p:sldId id="350" r:id="rId15"/>
    <p:sldId id="351" r:id="rId16"/>
    <p:sldId id="366" r:id="rId17"/>
    <p:sldId id="363" r:id="rId18"/>
    <p:sldId id="367" r:id="rId19"/>
    <p:sldId id="368" r:id="rId20"/>
    <p:sldId id="364" r:id="rId21"/>
    <p:sldId id="352" r:id="rId22"/>
    <p:sldId id="345" r:id="rId23"/>
    <p:sldId id="346" r:id="rId24"/>
    <p:sldId id="347" r:id="rId25"/>
    <p:sldId id="348" r:id="rId26"/>
    <p:sldId id="353" r:id="rId27"/>
    <p:sldId id="354" r:id="rId28"/>
    <p:sldId id="355" r:id="rId29"/>
    <p:sldId id="356" r:id="rId30"/>
    <p:sldId id="357" r:id="rId31"/>
    <p:sldId id="359" r:id="rId32"/>
    <p:sldId id="361" r:id="rId33"/>
    <p:sldId id="360" r:id="rId34"/>
    <p:sldId id="362" r:id="rId35"/>
    <p:sldId id="358" r:id="rId36"/>
    <p:sldId id="326" r:id="rId37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Montserrat" panose="020B0604020202020204" charset="0"/>
      <p:regular r:id="rId43"/>
      <p:bold r:id="rId44"/>
      <p:italic r:id="rId45"/>
      <p:boldItalic r:id="rId46"/>
    </p:embeddedFont>
    <p:embeddedFont>
      <p:font typeface="Montserrat ExtraBold" panose="020B0604020202020204" charset="0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556DEE9-9C1A-448D-87EA-585F7902BB42}">
  <a:tblStyle styleId="{2556DEE9-9C1A-448D-87EA-585F7902BB4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0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300152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52537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8969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1272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83480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48335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2716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4547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6313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834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327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4590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22236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34792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1171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1402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7528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3357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913223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6" r:id="rId4"/>
    <p:sldLayoutId id="2147483658" r:id="rId5"/>
    <p:sldLayoutId id="2147483684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master.vn/posts/35474/convolution-tich-chap-giai-thich-bang-code-thuc-t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de/shivamb/3d-convolutions-understanding-use-case/notebook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ctivation-functions-neural-networks-1cbd9f8d91d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eksforgeeks.org/cnn-introduction-to-pooling-layer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understanding-and-coding-a-resnet-in-keras-446d7ff84d33#:~:text=The%20ResNet%2D50%20model%20consists,over%2023%20million%20trainable%20parameters.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pgrad.com/blog/basic-cnn-architecture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eltarion.com/knowledge-center/documentation/modeling-view/build-an-ai-model/blocks/1d-convolution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-252238" y="1350092"/>
            <a:ext cx="8894781" cy="74695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	</a:t>
            </a:r>
            <a:r>
              <a:rPr lang="e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 CHUYÊN NGÀNH </a:t>
            </a:r>
            <a:endParaRPr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096879" y="2542662"/>
            <a:ext cx="7239000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buClr>
                <a:schemeClr val="accent1"/>
              </a:buClr>
              <a:buSzPts val="2400"/>
            </a:pPr>
            <a:r>
              <a:rPr lang="en-US" sz="2400" b="0" dirty="0" err="1" smtClean="0">
                <a:solidFill>
                  <a:schemeClr val="accent1"/>
                </a:solidFill>
                <a:sym typeface="Montserrat ExtraLight"/>
              </a:rPr>
              <a:t>Phát</a:t>
            </a:r>
            <a:r>
              <a:rPr lang="en-US" sz="2400" b="0" dirty="0" smtClean="0">
                <a:solidFill>
                  <a:schemeClr val="accent1"/>
                </a:solidFill>
                <a:sym typeface="Montserrat ExtraLight"/>
              </a:rPr>
              <a:t> </a:t>
            </a:r>
            <a:r>
              <a:rPr lang="en-US" sz="2400" b="0" dirty="0" err="1" smtClean="0">
                <a:solidFill>
                  <a:schemeClr val="accent1"/>
                </a:solidFill>
                <a:sym typeface="Montserrat ExtraLight"/>
              </a:rPr>
              <a:t>hiện</a:t>
            </a:r>
            <a:r>
              <a:rPr lang="en-US" sz="2400" b="0" dirty="0" smtClean="0">
                <a:solidFill>
                  <a:schemeClr val="accent1"/>
                </a:solidFill>
                <a:sym typeface="Montserrat ExtraLight"/>
              </a:rPr>
              <a:t> </a:t>
            </a:r>
            <a:r>
              <a:rPr lang="en-US" sz="2400" b="0" dirty="0" err="1" smtClean="0">
                <a:solidFill>
                  <a:schemeClr val="accent1"/>
                </a:solidFill>
                <a:sym typeface="Montserrat ExtraLight"/>
              </a:rPr>
              <a:t>vết</a:t>
            </a:r>
            <a:r>
              <a:rPr lang="en-US" sz="2400" b="0" dirty="0" smtClean="0">
                <a:solidFill>
                  <a:schemeClr val="accent1"/>
                </a:solidFill>
                <a:sym typeface="Montserrat ExtraLight"/>
              </a:rPr>
              <a:t> </a:t>
            </a:r>
            <a:r>
              <a:rPr lang="en-US" sz="2400" b="0" dirty="0" err="1" smtClean="0">
                <a:solidFill>
                  <a:schemeClr val="accent1"/>
                </a:solidFill>
                <a:sym typeface="Montserrat ExtraLight"/>
              </a:rPr>
              <a:t>nứt</a:t>
            </a:r>
            <a:r>
              <a:rPr lang="en-US" sz="2400" b="0" dirty="0" smtClean="0">
                <a:solidFill>
                  <a:schemeClr val="accent1"/>
                </a:solidFill>
                <a:sym typeface="Montserrat ExtraLight"/>
              </a:rPr>
              <a:t> </a:t>
            </a:r>
            <a:r>
              <a:rPr lang="en-US" sz="2400" b="0" dirty="0" err="1" smtClean="0">
                <a:solidFill>
                  <a:schemeClr val="accent1"/>
                </a:solidFill>
                <a:sym typeface="Montserrat ExtraLight"/>
              </a:rPr>
              <a:t>trên</a:t>
            </a:r>
            <a:r>
              <a:rPr lang="en-US" sz="2400" b="0" dirty="0" smtClean="0">
                <a:solidFill>
                  <a:schemeClr val="accent1"/>
                </a:solidFill>
                <a:sym typeface="Montserrat ExtraLight"/>
              </a:rPr>
              <a:t> </a:t>
            </a:r>
            <a:r>
              <a:rPr lang="en-US" sz="2400" b="0" dirty="0" err="1" smtClean="0">
                <a:solidFill>
                  <a:schemeClr val="accent1"/>
                </a:solidFill>
                <a:sym typeface="Montserrat ExtraLight"/>
              </a:rPr>
              <a:t>bề</a:t>
            </a:r>
            <a:r>
              <a:rPr lang="en-US" sz="2400" b="0" dirty="0" smtClean="0">
                <a:solidFill>
                  <a:schemeClr val="accent1"/>
                </a:solidFill>
                <a:sym typeface="Montserrat ExtraLight"/>
              </a:rPr>
              <a:t> </a:t>
            </a:r>
            <a:r>
              <a:rPr lang="en-US" sz="2400" b="0" dirty="0" err="1" smtClean="0">
                <a:solidFill>
                  <a:schemeClr val="accent1"/>
                </a:solidFill>
                <a:sym typeface="Montserrat ExtraLight"/>
              </a:rPr>
              <a:t>mặt</a:t>
            </a:r>
            <a:r>
              <a:rPr lang="en-US" sz="2400" b="0" dirty="0" smtClean="0">
                <a:solidFill>
                  <a:schemeClr val="accent1"/>
                </a:solidFill>
                <a:sym typeface="Montserrat ExtraLight"/>
              </a:rPr>
              <a:t> </a:t>
            </a:r>
            <a:r>
              <a:rPr lang="en-US" sz="2400" b="0" dirty="0" err="1" smtClean="0">
                <a:solidFill>
                  <a:schemeClr val="accent1"/>
                </a:solidFill>
                <a:sym typeface="Montserrat ExtraLight"/>
              </a:rPr>
              <a:t>tường</a:t>
            </a:r>
            <a:endParaRPr sz="2400" b="0" dirty="0">
              <a:solidFill>
                <a:schemeClr val="accent1"/>
              </a:solidFill>
              <a:sym typeface="Montserrat ExtraLigh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70223E9-B339-A36D-9999-A4784B4E7820}"/>
              </a:ext>
            </a:extLst>
          </p:cNvPr>
          <p:cNvSpPr txBox="1"/>
          <p:nvPr/>
        </p:nvSpPr>
        <p:spPr>
          <a:xfrm>
            <a:off x="2680731" y="3388608"/>
            <a:ext cx="45958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lt1"/>
              </a:buClr>
              <a:buSzPts val="1400"/>
            </a:pPr>
            <a:r>
              <a:rPr lang="en-US" sz="2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GVHD</a:t>
            </a:r>
            <a:r>
              <a:rPr lang="en-US" sz="2000" b="1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:	</a:t>
            </a:r>
            <a:r>
              <a:rPr lang="en-US" sz="2000" b="1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Trần</a:t>
            </a:r>
            <a:r>
              <a:rPr lang="en-US" sz="2000" b="1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 </a:t>
            </a:r>
            <a:r>
              <a:rPr lang="en-US" sz="2000" b="1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Thị</a:t>
            </a:r>
            <a:r>
              <a:rPr lang="en-US" sz="2000" b="1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 Minh </a:t>
            </a:r>
            <a:r>
              <a:rPr lang="en-US" sz="2000" b="1" dirty="0" err="1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Hạnh</a:t>
            </a:r>
            <a:endParaRPr lang="en-US" sz="20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"/>
            </a:endParaRPr>
          </a:p>
          <a:p>
            <a:pPr>
              <a:buClr>
                <a:schemeClr val="lt1"/>
              </a:buClr>
              <a:buSzPts val="1400"/>
            </a:pPr>
            <a:r>
              <a:rPr lang="en-US" sz="2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 </a:t>
            </a:r>
            <a:r>
              <a:rPr lang="en-US" sz="2000" b="1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SVTH:	Lê </a:t>
            </a:r>
            <a:r>
              <a:rPr lang="en-US" sz="2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Hải Đăng </a:t>
            </a:r>
            <a:r>
              <a:rPr lang="en-US" sz="2000" b="1" dirty="0" smtClean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Lâm</a:t>
            </a:r>
          </a:p>
          <a:p>
            <a:pPr>
              <a:buClr>
                <a:schemeClr val="lt1"/>
              </a:buClr>
              <a:buSzPts val="1400"/>
            </a:pPr>
            <a:r>
              <a:rPr lang="en-US" sz="2000" b="1" dirty="0">
                <a:solidFill>
                  <a:schemeClr val="lt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	</a:t>
            </a:r>
            <a:r>
              <a:rPr lang="en-US" sz="2000" b="1" dirty="0" err="1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Trần</a:t>
            </a:r>
            <a:r>
              <a:rPr lang="en-US" sz="2000" b="1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 </a:t>
            </a:r>
            <a:r>
              <a:rPr lang="en-US" sz="2000" b="1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Minh </a:t>
            </a:r>
            <a:r>
              <a:rPr lang="en-US" sz="2000" b="1" dirty="0" err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Montserrat"/>
              </a:rPr>
              <a:t>Nguyên</a:t>
            </a:r>
            <a:endParaRPr lang="en-US" sz="2000" b="1" dirty="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Montserrat"/>
            </a:endParaRPr>
          </a:p>
        </p:txBody>
      </p:sp>
      <p:sp>
        <p:nvSpPr>
          <p:cNvPr id="6" name="Google Shape;164;p38"/>
          <p:cNvSpPr txBox="1">
            <a:spLocks/>
          </p:cNvSpPr>
          <p:nvPr/>
        </p:nvSpPr>
        <p:spPr>
          <a:xfrm>
            <a:off x="972836" y="2127818"/>
            <a:ext cx="7239000" cy="464700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 ExtraBold"/>
              <a:buNone/>
              <a:defRPr sz="3600" b="1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>
              <a:buClr>
                <a:schemeClr val="accent1"/>
              </a:buClr>
              <a:buSzPts val="2400"/>
            </a:pPr>
            <a:r>
              <a:rPr lang="en-US" sz="2400" b="0" dirty="0" err="1" smtClean="0">
                <a:solidFill>
                  <a:schemeClr val="accent1"/>
                </a:solidFill>
                <a:sym typeface="Montserrat ExtraLight"/>
              </a:rPr>
              <a:t>Đề</a:t>
            </a:r>
            <a:r>
              <a:rPr lang="en-US" sz="2400" b="0" dirty="0" smtClean="0">
                <a:solidFill>
                  <a:schemeClr val="accent1"/>
                </a:solidFill>
                <a:sym typeface="Montserrat ExtraLight"/>
              </a:rPr>
              <a:t> </a:t>
            </a:r>
            <a:r>
              <a:rPr lang="en-US" sz="2400" b="0" dirty="0" err="1" smtClean="0">
                <a:solidFill>
                  <a:schemeClr val="accent1"/>
                </a:solidFill>
                <a:sym typeface="Montserrat ExtraLight"/>
              </a:rPr>
              <a:t>tài</a:t>
            </a:r>
            <a:endParaRPr lang="vi-VN" sz="2400" b="0" dirty="0">
              <a:solidFill>
                <a:schemeClr val="accent1"/>
              </a:solidFill>
              <a:sym typeface="Montserrat ExtraLight"/>
            </a:endParaRPr>
          </a:p>
        </p:txBody>
      </p:sp>
      <p:pic>
        <p:nvPicPr>
          <p:cNvPr id="7" name="Picture 6" descr="Image result for logo đại học bách khoa đà nẵ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7433" y="307617"/>
            <a:ext cx="942975" cy="95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06336" y="39341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 HỌC ĐÀ NẴNG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TRƯỜNG ĐẠI HỌC BÁCH KHOA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KHOA ĐIỆN TỬ-VIỄN THÔNG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113" y="277611"/>
            <a:ext cx="1051603" cy="98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3061706" y="1156287"/>
            <a:ext cx="2912130" cy="251336"/>
          </a:xfrm>
          <a:prstGeom prst="rect">
            <a:avLst/>
          </a:prstGeom>
          <a:noFill/>
        </p:spPr>
        <p:txBody>
          <a:bodyPr wrap="square" lIns="67422" tIns="33711" rIns="67422" bIns="33711" rtlCol="0">
            <a:spAutoFit/>
          </a:bodyPr>
          <a:lstStyle/>
          <a:p>
            <a:pPr algn="ctr"/>
            <a:r>
              <a:rPr lang="en-US" sz="1191" dirty="0">
                <a:solidFill>
                  <a:schemeClr val="bg1"/>
                </a:solidFill>
              </a:rPr>
              <a:t>         -------------------------------------------</a:t>
            </a:r>
            <a:endParaRPr lang="en-US" sz="3971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75967" y="1453280"/>
            <a:ext cx="335165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Convolution 2D: </a:t>
            </a:r>
            <a:r>
              <a:rPr lang="en-US" sz="1600" dirty="0" err="1">
                <a:solidFill>
                  <a:schemeClr val="bg1"/>
                </a:solidFill>
              </a:rPr>
              <a:t>Hàm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lọc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trong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phép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chập</a:t>
            </a:r>
            <a:r>
              <a:rPr lang="en-US" sz="1600" dirty="0">
                <a:solidFill>
                  <a:schemeClr val="bg1"/>
                </a:solidFill>
              </a:rPr>
              <a:t> 2 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này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sẽ</a:t>
            </a:r>
            <a:r>
              <a:rPr lang="en-US" sz="1600" dirty="0">
                <a:solidFill>
                  <a:schemeClr val="bg1"/>
                </a:solidFill>
              </a:rPr>
              <a:t> di </a:t>
            </a:r>
            <a:r>
              <a:rPr lang="en-US" sz="1600" dirty="0" err="1">
                <a:solidFill>
                  <a:schemeClr val="bg1"/>
                </a:solidFill>
              </a:rPr>
              <a:t>chuyển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theo</a:t>
            </a:r>
            <a:r>
              <a:rPr lang="en-US" sz="1600" dirty="0">
                <a:solidFill>
                  <a:schemeClr val="bg1"/>
                </a:solidFill>
              </a:rPr>
              <a:t> 2 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(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rộng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và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cao</a:t>
            </a:r>
            <a:r>
              <a:rPr lang="en-US" sz="1600" dirty="0">
                <a:solidFill>
                  <a:schemeClr val="bg1"/>
                </a:solidFill>
              </a:rPr>
              <a:t>) </a:t>
            </a:r>
            <a:r>
              <a:rPr lang="en-US" sz="1600" dirty="0" err="1">
                <a:solidFill>
                  <a:schemeClr val="bg1"/>
                </a:solidFill>
              </a:rPr>
              <a:t>của</a:t>
            </a:r>
            <a:r>
              <a:rPr lang="en-US" sz="1600" dirty="0">
                <a:solidFill>
                  <a:schemeClr val="bg1"/>
                </a:solidFill>
              </a:rPr>
              <a:t> ma </a:t>
            </a:r>
            <a:r>
              <a:rPr lang="en-US" sz="1600" dirty="0" err="1">
                <a:solidFill>
                  <a:schemeClr val="bg1"/>
                </a:solidFill>
              </a:rPr>
              <a:t>trận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ảnh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Picture 7">
            <a:hlinkClick r:id="rId3"/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38893" y="185629"/>
            <a:ext cx="2860078" cy="468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2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825361" y="896132"/>
            <a:ext cx="5462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Convolution 3D: </a:t>
            </a:r>
            <a:r>
              <a:rPr lang="en-US" sz="1600" dirty="0" err="1">
                <a:solidFill>
                  <a:schemeClr val="bg1"/>
                </a:solidFill>
              </a:rPr>
              <a:t>Hàm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lọc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trong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phép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chập</a:t>
            </a:r>
            <a:r>
              <a:rPr lang="en-US" sz="1600" dirty="0">
                <a:solidFill>
                  <a:schemeClr val="bg1"/>
                </a:solidFill>
              </a:rPr>
              <a:t> 3 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này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sẽ</a:t>
            </a:r>
            <a:r>
              <a:rPr lang="en-US" sz="1600" dirty="0">
                <a:solidFill>
                  <a:schemeClr val="bg1"/>
                </a:solidFill>
              </a:rPr>
              <a:t> di </a:t>
            </a:r>
            <a:r>
              <a:rPr lang="en-US" sz="1600" dirty="0" err="1">
                <a:solidFill>
                  <a:schemeClr val="bg1"/>
                </a:solidFill>
              </a:rPr>
              <a:t>chuyển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theo</a:t>
            </a:r>
            <a:r>
              <a:rPr lang="en-US" sz="1600" dirty="0">
                <a:solidFill>
                  <a:schemeClr val="bg1"/>
                </a:solidFill>
              </a:rPr>
              <a:t> 3 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rộng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cao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và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sâu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của</a:t>
            </a:r>
            <a:r>
              <a:rPr lang="en-US" sz="1600" dirty="0">
                <a:solidFill>
                  <a:schemeClr val="bg1"/>
                </a:solidFill>
              </a:rPr>
              <a:t> ma </a:t>
            </a:r>
            <a:r>
              <a:rPr lang="en-US" sz="1600" dirty="0" err="1">
                <a:solidFill>
                  <a:schemeClr val="bg1"/>
                </a:solidFill>
              </a:rPr>
              <a:t>trận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ảnh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7" name="Picture 6">
            <a:hlinkClick r:id="rId3"/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13429" y="2207257"/>
            <a:ext cx="3886200" cy="220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00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385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 smtClean="0">
                <a:solidFill>
                  <a:schemeClr val="accent1"/>
                </a:solidFill>
              </a:rPr>
              <a:t>2. </a:t>
            </a:r>
            <a:r>
              <a:rPr lang="en-US" sz="2400" dirty="0" err="1" smtClean="0">
                <a:solidFill>
                  <a:schemeClr val="accent1"/>
                </a:solidFill>
              </a:rPr>
              <a:t>Cơ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sở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lý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thuyết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232711" y="854192"/>
            <a:ext cx="5630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</a:t>
            </a:r>
            <a:r>
              <a:rPr lang="en-US" sz="2000" b="1" dirty="0" smtClean="0">
                <a:solidFill>
                  <a:schemeClr val="bg1"/>
                </a:solidFill>
              </a:rPr>
              <a:t>. </a:t>
            </a:r>
            <a:r>
              <a:rPr lang="en-US" sz="2000" b="1" dirty="0" err="1" smtClean="0">
                <a:solidFill>
                  <a:schemeClr val="bg1"/>
                </a:solidFill>
              </a:rPr>
              <a:t>Mạng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nơ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ron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tích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chập</a:t>
            </a:r>
            <a:r>
              <a:rPr lang="en-US" sz="2000" b="1" dirty="0" smtClean="0">
                <a:solidFill>
                  <a:schemeClr val="bg1"/>
                </a:solidFill>
              </a:rPr>
              <a:t> (CNN)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020" y="1254302"/>
            <a:ext cx="745507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800" dirty="0" smtClean="0">
                <a:solidFill>
                  <a:schemeClr val="bg1"/>
                </a:solidFill>
              </a:rPr>
              <a:t>b. </a:t>
            </a:r>
            <a:r>
              <a:rPr lang="en-US" sz="1800" dirty="0" err="1" smtClean="0">
                <a:solidFill>
                  <a:schemeClr val="bg1"/>
                </a:solidFill>
              </a:rPr>
              <a:t>Lớp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kích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hoạt</a:t>
            </a:r>
            <a:r>
              <a:rPr lang="en-US" sz="1800" dirty="0">
                <a:solidFill>
                  <a:schemeClr val="bg1"/>
                </a:solidFill>
              </a:rPr>
              <a:t> phi </a:t>
            </a:r>
            <a:r>
              <a:rPr lang="en-US" sz="1800" dirty="0" err="1" smtClean="0">
                <a:solidFill>
                  <a:schemeClr val="bg1"/>
                </a:solidFill>
              </a:rPr>
              <a:t>tuyến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smtClean="0">
                <a:solidFill>
                  <a:schemeClr val="bg1"/>
                </a:solidFill>
              </a:rPr>
              <a:t>(</a:t>
            </a:r>
            <a:r>
              <a:rPr lang="en-US" sz="1800" dirty="0" err="1" smtClean="0">
                <a:solidFill>
                  <a:schemeClr val="bg1"/>
                </a:solidFill>
              </a:rPr>
              <a:t>Relu</a:t>
            </a:r>
            <a:r>
              <a:rPr lang="en-US" sz="1800" dirty="0" smtClean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800" dirty="0" err="1" smtClean="0">
                <a:solidFill>
                  <a:schemeClr val="bg1"/>
                </a:solidFill>
              </a:rPr>
              <a:t>Hàm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kích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hoạt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tác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dụng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mô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phỏng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các</a:t>
            </a:r>
            <a:r>
              <a:rPr lang="en-US" sz="1800" dirty="0">
                <a:solidFill>
                  <a:schemeClr val="bg1"/>
                </a:solidFill>
              </a:rPr>
              <a:t> neuron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tỷ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lệ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truyền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xung</a:t>
            </a:r>
            <a:r>
              <a:rPr lang="en-US" sz="1800" dirty="0">
                <a:solidFill>
                  <a:schemeClr val="bg1"/>
                </a:solidFill>
              </a:rPr>
              <a:t> qua axon. 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800" dirty="0" err="1">
                <a:solidFill>
                  <a:schemeClr val="bg1"/>
                </a:solidFill>
              </a:rPr>
              <a:t>Hàm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ReLu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đơn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giản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sẽ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lọc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các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trị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nhỏ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hơn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chỉ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các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giá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trị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lớn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hơn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không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đi</a:t>
            </a:r>
            <a:r>
              <a:rPr lang="en-US" sz="1800" dirty="0">
                <a:solidFill>
                  <a:schemeClr val="bg1"/>
                </a:solidFill>
              </a:rPr>
              <a:t> qua.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hlinkClick r:id="rId3"/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89"/>
          <a:stretch/>
        </p:blipFill>
        <p:spPr bwMode="auto">
          <a:xfrm>
            <a:off x="4149879" y="2529171"/>
            <a:ext cx="3965575" cy="239522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53583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385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 smtClean="0">
                <a:solidFill>
                  <a:schemeClr val="accent1"/>
                </a:solidFill>
              </a:rPr>
              <a:t>2. </a:t>
            </a:r>
            <a:r>
              <a:rPr lang="en-US" sz="2400" dirty="0" err="1" smtClean="0">
                <a:solidFill>
                  <a:schemeClr val="accent1"/>
                </a:solidFill>
              </a:rPr>
              <a:t>Cơ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sở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lý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thuyết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232711" y="854192"/>
            <a:ext cx="5630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</a:t>
            </a:r>
            <a:r>
              <a:rPr lang="en-US" sz="2000" b="1" dirty="0" smtClean="0">
                <a:solidFill>
                  <a:schemeClr val="bg1"/>
                </a:solidFill>
              </a:rPr>
              <a:t>. </a:t>
            </a:r>
            <a:r>
              <a:rPr lang="en-US" sz="2000" b="1" dirty="0" err="1" smtClean="0">
                <a:solidFill>
                  <a:schemeClr val="bg1"/>
                </a:solidFill>
              </a:rPr>
              <a:t>Mạng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nơ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ron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tích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chập</a:t>
            </a:r>
            <a:r>
              <a:rPr lang="en-US" sz="2000" b="1" dirty="0" smtClean="0">
                <a:solidFill>
                  <a:schemeClr val="bg1"/>
                </a:solidFill>
              </a:rPr>
              <a:t> (CNN)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020" y="1254302"/>
            <a:ext cx="7998213" cy="2154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c</a:t>
            </a:r>
            <a:r>
              <a:rPr lang="en-US" sz="1800" dirty="0" smtClean="0">
                <a:solidFill>
                  <a:schemeClr val="bg1"/>
                </a:solidFill>
              </a:rPr>
              <a:t>. </a:t>
            </a:r>
            <a:r>
              <a:rPr lang="en-US" sz="1800" dirty="0" err="1" smtClean="0">
                <a:solidFill>
                  <a:schemeClr val="bg1"/>
                </a:solidFill>
              </a:rPr>
              <a:t>Lớp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lấy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mẫu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600" dirty="0" err="1" smtClean="0">
                <a:solidFill>
                  <a:schemeClr val="bg1"/>
                </a:solidFill>
              </a:rPr>
              <a:t>Lớp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lẫy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mẫu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thường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được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sữ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dụng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ngay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lớp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tích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chập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để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giảm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bớt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số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lượng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tham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số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khi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hình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ảnh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quá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lớn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nhưng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vẫn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giữ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lại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những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thông</a:t>
            </a:r>
            <a:r>
              <a:rPr lang="en-US" sz="1600" dirty="0">
                <a:solidFill>
                  <a:schemeClr val="bg1"/>
                </a:solidFill>
              </a:rPr>
              <a:t> tin </a:t>
            </a:r>
            <a:r>
              <a:rPr lang="en-US" sz="1600" dirty="0" err="1">
                <a:solidFill>
                  <a:schemeClr val="bg1"/>
                </a:solidFill>
              </a:rPr>
              <a:t>quan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trọng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quá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trình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tính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toán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này</a:t>
            </a:r>
            <a:r>
              <a:rPr lang="en-US" sz="1600" dirty="0">
                <a:solidFill>
                  <a:schemeClr val="bg1"/>
                </a:solidFill>
              </a:rPr>
              <a:t>. 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</a:rPr>
              <a:t>Lớp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lấy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mẫu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loại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khác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nhau</a:t>
            </a:r>
            <a:r>
              <a:rPr lang="en-US" sz="1600" dirty="0">
                <a:solidFill>
                  <a:schemeClr val="bg1"/>
                </a:solidFill>
              </a:rPr>
              <a:t>: Max pooling, Average pooling, Sum pooling.</a:t>
            </a:r>
          </a:p>
          <a:p>
            <a:pPr>
              <a:buClr>
                <a:schemeClr val="bg1"/>
              </a:buClr>
            </a:pP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n-US" sz="160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206" y="2603299"/>
            <a:ext cx="3731843" cy="25034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2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385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 smtClean="0">
                <a:solidFill>
                  <a:schemeClr val="accent1"/>
                </a:solidFill>
              </a:rPr>
              <a:t>2. </a:t>
            </a:r>
            <a:r>
              <a:rPr lang="en-US" sz="2400" dirty="0" err="1" smtClean="0">
                <a:solidFill>
                  <a:schemeClr val="accent1"/>
                </a:solidFill>
              </a:rPr>
              <a:t>Cơ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sở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lý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thuyết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232711" y="854192"/>
            <a:ext cx="5630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</a:t>
            </a:r>
            <a:r>
              <a:rPr lang="en-US" sz="2000" b="1" dirty="0" smtClean="0">
                <a:solidFill>
                  <a:schemeClr val="bg1"/>
                </a:solidFill>
              </a:rPr>
              <a:t>. </a:t>
            </a:r>
            <a:r>
              <a:rPr lang="en-US" sz="2000" b="1" dirty="0" err="1" smtClean="0">
                <a:solidFill>
                  <a:schemeClr val="bg1"/>
                </a:solidFill>
              </a:rPr>
              <a:t>Mạng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nơ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ron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tích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chập</a:t>
            </a:r>
            <a:r>
              <a:rPr lang="en-US" sz="2000" b="1" dirty="0" smtClean="0">
                <a:solidFill>
                  <a:schemeClr val="bg1"/>
                </a:solidFill>
              </a:rPr>
              <a:t> (CNN)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020" y="1254302"/>
            <a:ext cx="799821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r>
              <a:rPr lang="en-US" sz="2000" dirty="0" smtClean="0">
                <a:solidFill>
                  <a:schemeClr val="bg1"/>
                </a:solidFill>
              </a:rPr>
              <a:t>d. </a:t>
            </a:r>
            <a:r>
              <a:rPr lang="en-US" sz="2000" dirty="0" err="1" smtClean="0">
                <a:solidFill>
                  <a:schemeClr val="bg1"/>
                </a:solidFill>
              </a:rPr>
              <a:t>Lớp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kết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nối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đầy</a:t>
            </a:r>
            <a:r>
              <a:rPr lang="en-US" sz="2000" dirty="0" smtClean="0">
                <a:solidFill>
                  <a:schemeClr val="bg1"/>
                </a:solidFill>
              </a:rPr>
              <a:t> </a:t>
            </a:r>
            <a:r>
              <a:rPr lang="en-US" sz="2000" dirty="0" err="1" smtClean="0">
                <a:solidFill>
                  <a:schemeClr val="bg1"/>
                </a:solidFill>
              </a:rPr>
              <a:t>đủ</a:t>
            </a:r>
            <a:r>
              <a:rPr lang="en-US" sz="2000" dirty="0" smtClean="0">
                <a:solidFill>
                  <a:schemeClr val="bg1"/>
                </a:solidFill>
              </a:rPr>
              <a:t> (</a:t>
            </a:r>
            <a:r>
              <a:rPr lang="en-US" sz="2000" dirty="0">
                <a:solidFill>
                  <a:schemeClr val="bg1"/>
                </a:solidFill>
              </a:rPr>
              <a:t>Fully Connected</a:t>
            </a:r>
            <a:r>
              <a:rPr lang="en-US" sz="2000" dirty="0" smtClean="0">
                <a:solidFill>
                  <a:schemeClr val="bg1"/>
                </a:solidFill>
              </a:rPr>
              <a:t>)</a:t>
            </a:r>
          </a:p>
          <a:p>
            <a:pPr>
              <a:buClr>
                <a:schemeClr val="bg1"/>
              </a:buClr>
            </a:pPr>
            <a:endParaRPr lang="en-US" sz="2000" dirty="0" smtClean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r>
              <a:rPr lang="en-US" sz="1800" dirty="0" err="1">
                <a:solidFill>
                  <a:schemeClr val="bg1"/>
                </a:solidFill>
              </a:rPr>
              <a:t>Lớp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kết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nối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đầy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đủ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là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tầng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cuối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cùng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của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mô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hình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mạng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nơ-ron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tích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chập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 err="1">
                <a:solidFill>
                  <a:schemeClr val="bg1"/>
                </a:solidFill>
              </a:rPr>
              <a:t>Tầng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này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có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chức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năng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chuyển</a:t>
            </a:r>
            <a:r>
              <a:rPr lang="en-US" sz="1800" dirty="0">
                <a:solidFill>
                  <a:schemeClr val="bg1"/>
                </a:solidFill>
              </a:rPr>
              <a:t> ma </a:t>
            </a:r>
            <a:r>
              <a:rPr lang="en-US" sz="1800" dirty="0" err="1">
                <a:solidFill>
                  <a:schemeClr val="bg1"/>
                </a:solidFill>
              </a:rPr>
              <a:t>trận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đặc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trưng</a:t>
            </a:r>
            <a:r>
              <a:rPr lang="en-US" sz="1800" dirty="0">
                <a:solidFill>
                  <a:schemeClr val="bg1"/>
                </a:solidFill>
              </a:rPr>
              <a:t> ở </a:t>
            </a:r>
            <a:r>
              <a:rPr lang="en-US" sz="1800" dirty="0" err="1">
                <a:solidFill>
                  <a:schemeClr val="bg1"/>
                </a:solidFill>
              </a:rPr>
              <a:t>tầng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trước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thành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vectơ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chứa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xác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suất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của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các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đối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tượng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cần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được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dự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đoán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272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385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 smtClean="0">
                <a:solidFill>
                  <a:schemeClr val="accent1"/>
                </a:solidFill>
              </a:rPr>
              <a:t>2. </a:t>
            </a:r>
            <a:r>
              <a:rPr lang="en-US" sz="2400" dirty="0" err="1" smtClean="0">
                <a:solidFill>
                  <a:schemeClr val="accent1"/>
                </a:solidFill>
              </a:rPr>
              <a:t>Cơ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sở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lý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thuyết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232711" y="854192"/>
            <a:ext cx="5630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</a:t>
            </a:r>
            <a:r>
              <a:rPr lang="en-US" sz="2000" b="1" dirty="0" smtClean="0">
                <a:solidFill>
                  <a:schemeClr val="bg1"/>
                </a:solidFill>
              </a:rPr>
              <a:t>. </a:t>
            </a:r>
            <a:r>
              <a:rPr lang="en-US" sz="2000" b="1" dirty="0" err="1" smtClean="0">
                <a:solidFill>
                  <a:schemeClr val="bg1"/>
                </a:solidFill>
              </a:rPr>
              <a:t>Mô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hình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mạng</a:t>
            </a:r>
            <a:r>
              <a:rPr lang="en-US" sz="2000" b="1" dirty="0" smtClean="0">
                <a:solidFill>
                  <a:schemeClr val="bg1"/>
                </a:solidFill>
              </a:rPr>
              <a:t> ResNet-50</a:t>
            </a:r>
          </a:p>
        </p:txBody>
      </p:sp>
      <p:sp>
        <p:nvSpPr>
          <p:cNvPr id="2" name="Rectangle 1"/>
          <p:cNvSpPr/>
          <p:nvPr/>
        </p:nvSpPr>
        <p:spPr>
          <a:xfrm>
            <a:off x="527020" y="1254302"/>
            <a:ext cx="7998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0660" y="1209193"/>
            <a:ext cx="7411452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dirty="0" err="1">
                <a:solidFill>
                  <a:schemeClr val="bg1"/>
                </a:solidFill>
              </a:rPr>
              <a:t>Kiến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trúc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ResNet-50 </a:t>
            </a:r>
            <a:r>
              <a:rPr lang="en-US" dirty="0" err="1">
                <a:solidFill>
                  <a:schemeClr val="bg1"/>
                </a:solidFill>
              </a:rPr>
              <a:t>bao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gồm</a:t>
            </a:r>
            <a:r>
              <a:rPr lang="en-US" dirty="0">
                <a:solidFill>
                  <a:schemeClr val="bg1"/>
                </a:solidFill>
              </a:rPr>
              <a:t> 50 </a:t>
            </a:r>
            <a:r>
              <a:rPr lang="en-US" dirty="0" smtClean="0">
                <a:solidFill>
                  <a:schemeClr val="bg1"/>
                </a:solidFill>
              </a:rPr>
              <a:t>layer: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 smtClean="0">
                <a:solidFill>
                  <a:schemeClr val="bg1"/>
                </a:solidFill>
              </a:rPr>
              <a:t>Zero-padding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Stage 1: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1 </a:t>
            </a:r>
            <a:r>
              <a:rPr lang="en-US" dirty="0" smtClean="0">
                <a:solidFill>
                  <a:schemeClr val="bg1"/>
                </a:solidFill>
              </a:rPr>
              <a:t>layer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Stage 2: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9 </a:t>
            </a:r>
            <a:r>
              <a:rPr lang="en-US" dirty="0" smtClean="0">
                <a:solidFill>
                  <a:schemeClr val="bg1"/>
                </a:solidFill>
              </a:rPr>
              <a:t>layer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Stage 3: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12 </a:t>
            </a:r>
            <a:r>
              <a:rPr lang="en-US" dirty="0" smtClean="0">
                <a:solidFill>
                  <a:schemeClr val="bg1"/>
                </a:solidFill>
              </a:rPr>
              <a:t>layer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Stage 4: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18 </a:t>
            </a:r>
            <a:r>
              <a:rPr lang="en-US" dirty="0" smtClean="0">
                <a:solidFill>
                  <a:schemeClr val="bg1"/>
                </a:solidFill>
              </a:rPr>
              <a:t>layer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Stage 5: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9 </a:t>
            </a:r>
            <a:r>
              <a:rPr lang="en-US" dirty="0" smtClean="0">
                <a:solidFill>
                  <a:schemeClr val="bg1"/>
                </a:solidFill>
              </a:rPr>
              <a:t>layer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 err="1">
                <a:solidFill>
                  <a:schemeClr val="bg1"/>
                </a:solidFill>
              </a:rPr>
              <a:t>AveragePooling</a:t>
            </a:r>
            <a:r>
              <a:rPr lang="en-US" dirty="0">
                <a:solidFill>
                  <a:schemeClr val="bg1"/>
                </a:solidFill>
              </a:rPr>
              <a:t>, Flatten, </a:t>
            </a:r>
            <a:r>
              <a:rPr lang="en-US" dirty="0" err="1">
                <a:solidFill>
                  <a:schemeClr val="bg1"/>
                </a:solidFill>
              </a:rPr>
              <a:t>lớp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nối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đủ</a:t>
            </a:r>
            <a:r>
              <a:rPr lang="en-US" dirty="0">
                <a:solidFill>
                  <a:schemeClr val="bg1"/>
                </a:solidFill>
              </a:rPr>
              <a:t> (fully connected): </a:t>
            </a:r>
            <a:r>
              <a:rPr lang="en-US" dirty="0" err="1">
                <a:solidFill>
                  <a:schemeClr val="bg1"/>
                </a:solidFill>
              </a:rPr>
              <a:t>có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ra</a:t>
            </a:r>
            <a:r>
              <a:rPr lang="en-US" dirty="0">
                <a:solidFill>
                  <a:schemeClr val="bg1"/>
                </a:solidFill>
              </a:rPr>
              <a:t> 1 layer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  <a:p>
            <a:pPr>
              <a:buClr>
                <a:schemeClr val="bg1"/>
              </a:buClr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71" y="3081849"/>
            <a:ext cx="7672709" cy="19791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178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385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 smtClean="0">
                <a:solidFill>
                  <a:schemeClr val="accent1"/>
                </a:solidFill>
              </a:rPr>
              <a:t>2. </a:t>
            </a:r>
            <a:r>
              <a:rPr lang="en-US" sz="2400" dirty="0" err="1" smtClean="0">
                <a:solidFill>
                  <a:schemeClr val="accent1"/>
                </a:solidFill>
              </a:rPr>
              <a:t>Cơ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sở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lý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thuyết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232711" y="854192"/>
            <a:ext cx="71718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B. </a:t>
            </a:r>
            <a:r>
              <a:rPr lang="en-US" sz="2000" b="1" dirty="0" err="1" smtClean="0">
                <a:solidFill>
                  <a:schemeClr val="bg1"/>
                </a:solidFill>
              </a:rPr>
              <a:t>Phát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hiện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vết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nứt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sửa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dụng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thuần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xử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lý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ảnh</a:t>
            </a:r>
            <a:endParaRPr 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7020" y="1254302"/>
            <a:ext cx="79982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bg1"/>
              </a:buClr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27020" y="1623634"/>
            <a:ext cx="74114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vi-VN" sz="1600" dirty="0" smtClean="0">
                <a:solidFill>
                  <a:schemeClr val="bg1"/>
                </a:solidFill>
              </a:rPr>
              <a:t>Các </a:t>
            </a:r>
            <a:r>
              <a:rPr lang="vi-VN" sz="1600" dirty="0">
                <a:solidFill>
                  <a:schemeClr val="bg1"/>
                </a:solidFill>
              </a:rPr>
              <a:t>bước thực hiện:</a:t>
            </a: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</a:rPr>
              <a:t>	</a:t>
            </a:r>
            <a:r>
              <a:rPr lang="vi-VN" sz="1600" dirty="0" smtClean="0">
                <a:solidFill>
                  <a:schemeClr val="bg1"/>
                </a:solidFill>
              </a:rPr>
              <a:t>+ </a:t>
            </a:r>
            <a:r>
              <a:rPr lang="vi-VN" sz="1600" dirty="0">
                <a:solidFill>
                  <a:schemeClr val="bg1"/>
                </a:solidFill>
              </a:rPr>
              <a:t>Chuyển ảnh qua xám</a:t>
            </a: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</a:rPr>
              <a:t>	</a:t>
            </a:r>
            <a:r>
              <a:rPr lang="vi-VN" sz="1600" dirty="0" smtClean="0">
                <a:solidFill>
                  <a:schemeClr val="bg1"/>
                </a:solidFill>
              </a:rPr>
              <a:t>+ </a:t>
            </a:r>
            <a:r>
              <a:rPr lang="vi-VN" sz="1600" dirty="0">
                <a:solidFill>
                  <a:schemeClr val="bg1"/>
                </a:solidFill>
              </a:rPr>
              <a:t>Làm mờ</a:t>
            </a: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</a:rPr>
              <a:t>	</a:t>
            </a:r>
            <a:r>
              <a:rPr lang="vi-VN" sz="1600" dirty="0" smtClean="0">
                <a:solidFill>
                  <a:schemeClr val="bg1"/>
                </a:solidFill>
              </a:rPr>
              <a:t>+ </a:t>
            </a:r>
            <a:r>
              <a:rPr lang="vi-VN" sz="1600" dirty="0">
                <a:solidFill>
                  <a:schemeClr val="bg1"/>
                </a:solidFill>
              </a:rPr>
              <a:t>Đảo màu </a:t>
            </a: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</a:rPr>
              <a:t>	</a:t>
            </a:r>
            <a:r>
              <a:rPr lang="vi-VN" sz="1600" dirty="0" smtClean="0">
                <a:solidFill>
                  <a:schemeClr val="bg1"/>
                </a:solidFill>
              </a:rPr>
              <a:t>+ </a:t>
            </a:r>
            <a:r>
              <a:rPr lang="vi-VN" sz="1600" dirty="0">
                <a:solidFill>
                  <a:schemeClr val="bg1"/>
                </a:solidFill>
              </a:rPr>
              <a:t>Sử dụng hàm lọc trung vị để lọc nhiễu salt-and-pepper</a:t>
            </a: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</a:rPr>
              <a:t>	</a:t>
            </a:r>
            <a:r>
              <a:rPr lang="vi-VN" sz="1600" dirty="0" smtClean="0">
                <a:solidFill>
                  <a:schemeClr val="bg1"/>
                </a:solidFill>
              </a:rPr>
              <a:t>+ </a:t>
            </a:r>
            <a:r>
              <a:rPr lang="vi-VN" sz="1600" dirty="0">
                <a:solidFill>
                  <a:schemeClr val="bg1"/>
                </a:solidFill>
              </a:rPr>
              <a:t>Lọc nhiễu</a:t>
            </a:r>
          </a:p>
        </p:txBody>
      </p:sp>
    </p:spTree>
    <p:extLst>
      <p:ext uri="{BB962C8B-B14F-4D97-AF65-F5344CB8AC3E}">
        <p14:creationId xmlns:p14="http://schemas.microsoft.com/office/powerpoint/2010/main" val="122359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748" y="224677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</a:rPr>
              <a:t>Kết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quả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endParaRPr lang="en-US" sz="2000" b="1" dirty="0"/>
          </a:p>
        </p:txBody>
      </p:sp>
      <p:pic>
        <p:nvPicPr>
          <p:cNvPr id="13" name="Picture 1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1925" y="1235900"/>
            <a:ext cx="3426937" cy="241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7020" y="1235900"/>
            <a:ext cx="3427585" cy="241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553793" y="3954060"/>
            <a:ext cx="159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Ảnh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gốc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0289" y="3954059"/>
            <a:ext cx="1377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Ảnh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qua </a:t>
            </a:r>
            <a:r>
              <a:rPr lang="en-US" b="1" dirty="0" err="1" smtClean="0">
                <a:solidFill>
                  <a:schemeClr val="bg1"/>
                </a:solidFill>
              </a:rPr>
              <a:t>xử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lý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876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748" y="224677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</a:rPr>
              <a:t>Kết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quả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53793" y="3954060"/>
            <a:ext cx="159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Ảnh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gốc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0289" y="3954059"/>
            <a:ext cx="1377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Ảnh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qua </a:t>
            </a:r>
            <a:r>
              <a:rPr lang="en-US" b="1" dirty="0" err="1" smtClean="0">
                <a:solidFill>
                  <a:schemeClr val="bg1"/>
                </a:solidFill>
              </a:rPr>
              <a:t>xử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lý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7084" y="1235900"/>
            <a:ext cx="3501160" cy="241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08265" y="1235900"/>
            <a:ext cx="3389467" cy="2414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24485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442748" y="224677"/>
            <a:ext cx="1196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</a:rPr>
              <a:t>Kết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quả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1553793" y="3954060"/>
            <a:ext cx="15950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Ảnh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gốc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00289" y="3954059"/>
            <a:ext cx="13773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</a:rPr>
              <a:t>Ảnh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qua </a:t>
            </a:r>
            <a:r>
              <a:rPr lang="en-US" b="1" dirty="0" err="1" smtClean="0">
                <a:solidFill>
                  <a:schemeClr val="bg1"/>
                </a:solidFill>
              </a:rPr>
              <a:t>xử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lý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5159" y="1060013"/>
            <a:ext cx="3432311" cy="2535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94141" y="1060013"/>
            <a:ext cx="3331712" cy="25357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89199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115;p26">
            <a:extLst>
              <a:ext uri="{FF2B5EF4-FFF2-40B4-BE49-F238E27FC236}">
                <a16:creationId xmlns:a16="http://schemas.microsoft.com/office/drawing/2014/main" xmlns="" id="{34535D1F-664E-E066-9B9B-2CDCE837BFEE}"/>
              </a:ext>
            </a:extLst>
          </p:cNvPr>
          <p:cNvSpPr txBox="1">
            <a:spLocks/>
          </p:cNvSpPr>
          <p:nvPr/>
        </p:nvSpPr>
        <p:spPr>
          <a:xfrm>
            <a:off x="1008566" y="1477537"/>
            <a:ext cx="2339100" cy="4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buClr>
                <a:schemeClr val="lt1"/>
              </a:buClr>
              <a:buSzPts val="1800"/>
            </a:pPr>
            <a:r>
              <a:rPr lang="en-US" sz="1800" dirty="0" err="1">
                <a:solidFill>
                  <a:schemeClr val="lt1"/>
                </a:solidFill>
                <a:latin typeface="+mj-lt"/>
              </a:rPr>
              <a:t>Tổng</a:t>
            </a:r>
            <a:r>
              <a:rPr lang="en-US" sz="1800" dirty="0">
                <a:solidFill>
                  <a:schemeClr val="lt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+mj-lt"/>
              </a:rPr>
              <a:t>quan</a:t>
            </a:r>
            <a:r>
              <a:rPr lang="en-US" sz="1800" dirty="0">
                <a:solidFill>
                  <a:schemeClr val="lt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+mj-lt"/>
              </a:rPr>
              <a:t>đề</a:t>
            </a:r>
            <a:r>
              <a:rPr lang="en-US" sz="1800" dirty="0">
                <a:solidFill>
                  <a:schemeClr val="lt1"/>
                </a:solidFill>
                <a:latin typeface="+mj-lt"/>
              </a:rPr>
              <a:t> </a:t>
            </a:r>
            <a:r>
              <a:rPr lang="en-US" sz="1800" dirty="0" err="1">
                <a:solidFill>
                  <a:schemeClr val="lt1"/>
                </a:solidFill>
                <a:latin typeface="+mj-lt"/>
              </a:rPr>
              <a:t>tài</a:t>
            </a:r>
            <a:endParaRPr lang="en-US" sz="1800" dirty="0">
              <a:solidFill>
                <a:schemeClr val="lt1"/>
              </a:solidFill>
              <a:latin typeface="+mj-lt"/>
            </a:endParaRPr>
          </a:p>
        </p:txBody>
      </p:sp>
      <p:sp>
        <p:nvSpPr>
          <p:cNvPr id="33" name="Google Shape;117;p26">
            <a:extLst>
              <a:ext uri="{FF2B5EF4-FFF2-40B4-BE49-F238E27FC236}">
                <a16:creationId xmlns:a16="http://schemas.microsoft.com/office/drawing/2014/main" xmlns="" id="{EC78BB85-3A02-816F-FB45-07CFB42FF51B}"/>
              </a:ext>
            </a:extLst>
          </p:cNvPr>
          <p:cNvSpPr txBox="1">
            <a:spLocks/>
          </p:cNvSpPr>
          <p:nvPr/>
        </p:nvSpPr>
        <p:spPr>
          <a:xfrm>
            <a:off x="1045645" y="3463347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800"/>
            </a:pP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Thiết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kế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và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thực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hiện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hệ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thống</a:t>
            </a:r>
            <a:endParaRPr lang="en-US" sz="1800" dirty="0">
              <a:solidFill>
                <a:schemeClr val="lt1"/>
              </a:solidFill>
              <a:latin typeface="+mj-lt"/>
              <a:sym typeface="Montserrat ExtraBold"/>
            </a:endParaRPr>
          </a:p>
        </p:txBody>
      </p:sp>
      <p:sp>
        <p:nvSpPr>
          <p:cNvPr id="34" name="Google Shape;119;p26">
            <a:extLst>
              <a:ext uri="{FF2B5EF4-FFF2-40B4-BE49-F238E27FC236}">
                <a16:creationId xmlns:a16="http://schemas.microsoft.com/office/drawing/2014/main" xmlns="" id="{09CCAACD-6812-67A5-0C9F-54D61E16F629}"/>
              </a:ext>
            </a:extLst>
          </p:cNvPr>
          <p:cNvSpPr txBox="1">
            <a:spLocks/>
          </p:cNvSpPr>
          <p:nvPr/>
        </p:nvSpPr>
        <p:spPr>
          <a:xfrm>
            <a:off x="1008567" y="2503317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800"/>
            </a:pP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Cơ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sở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lý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thuyết</a:t>
            </a:r>
            <a:endParaRPr lang="vi-VN" sz="1800" dirty="0">
              <a:solidFill>
                <a:schemeClr val="lt1"/>
              </a:solidFill>
              <a:latin typeface="+mj-lt"/>
              <a:sym typeface="Montserrat ExtraBold"/>
            </a:endParaRPr>
          </a:p>
        </p:txBody>
      </p:sp>
      <p:sp>
        <p:nvSpPr>
          <p:cNvPr id="35" name="Google Shape;121;p26">
            <a:extLst>
              <a:ext uri="{FF2B5EF4-FFF2-40B4-BE49-F238E27FC236}">
                <a16:creationId xmlns:a16="http://schemas.microsoft.com/office/drawing/2014/main" xmlns="" id="{1C69DE33-3EA6-AF1A-BFBB-712FC614C952}"/>
              </a:ext>
            </a:extLst>
          </p:cNvPr>
          <p:cNvSpPr txBox="1">
            <a:spLocks/>
          </p:cNvSpPr>
          <p:nvPr/>
        </p:nvSpPr>
        <p:spPr>
          <a:xfrm>
            <a:off x="5491083" y="1454758"/>
            <a:ext cx="2766018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800"/>
            </a:pP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Kết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quả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và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đánh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giá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 </a:t>
            </a:r>
            <a:endParaRPr lang="en-US" sz="1800" dirty="0">
              <a:solidFill>
                <a:schemeClr val="lt1"/>
              </a:solidFill>
              <a:latin typeface="+mj-lt"/>
              <a:sym typeface="Montserrat ExtraBold"/>
            </a:endParaRPr>
          </a:p>
        </p:txBody>
      </p:sp>
      <p:sp>
        <p:nvSpPr>
          <p:cNvPr id="36" name="Google Shape;123;p26">
            <a:extLst>
              <a:ext uri="{FF2B5EF4-FFF2-40B4-BE49-F238E27FC236}">
                <a16:creationId xmlns:a16="http://schemas.microsoft.com/office/drawing/2014/main" xmlns="" id="{690962B9-B29C-A8E6-D7F8-37503A58A395}"/>
              </a:ext>
            </a:extLst>
          </p:cNvPr>
          <p:cNvSpPr txBox="1">
            <a:spLocks/>
          </p:cNvSpPr>
          <p:nvPr/>
        </p:nvSpPr>
        <p:spPr>
          <a:xfrm>
            <a:off x="212066" y="2493652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>
                <a:solidFill>
                  <a:schemeClr val="lt1"/>
                </a:solidFill>
                <a:latin typeface="+mj-lt"/>
                <a:sym typeface="Montserrat ExtraBold"/>
              </a:rPr>
              <a:t>02</a:t>
            </a:r>
          </a:p>
        </p:txBody>
      </p:sp>
      <p:sp>
        <p:nvSpPr>
          <p:cNvPr id="37" name="Google Shape;124;p26">
            <a:extLst>
              <a:ext uri="{FF2B5EF4-FFF2-40B4-BE49-F238E27FC236}">
                <a16:creationId xmlns:a16="http://schemas.microsoft.com/office/drawing/2014/main" xmlns="" id="{FCFE30EA-8ACF-0375-06F0-65ABE85EAB7B}"/>
              </a:ext>
            </a:extLst>
          </p:cNvPr>
          <p:cNvSpPr txBox="1">
            <a:spLocks/>
          </p:cNvSpPr>
          <p:nvPr/>
        </p:nvSpPr>
        <p:spPr>
          <a:xfrm>
            <a:off x="212066" y="1488674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800"/>
            </a:pPr>
            <a:r>
              <a:rPr lang="en" sz="1800">
                <a:solidFill>
                  <a:schemeClr val="lt1"/>
                </a:solidFill>
                <a:latin typeface="+mj-lt"/>
                <a:sym typeface="Montserrat ExtraBold"/>
              </a:rPr>
              <a:t>01</a:t>
            </a:r>
          </a:p>
        </p:txBody>
      </p:sp>
      <p:sp>
        <p:nvSpPr>
          <p:cNvPr id="38" name="Google Shape;125;p26">
            <a:extLst>
              <a:ext uri="{FF2B5EF4-FFF2-40B4-BE49-F238E27FC236}">
                <a16:creationId xmlns:a16="http://schemas.microsoft.com/office/drawing/2014/main" xmlns="" id="{D6D35545-19E4-F267-3B43-25FAA2ACB9E1}"/>
              </a:ext>
            </a:extLst>
          </p:cNvPr>
          <p:cNvSpPr txBox="1">
            <a:spLocks/>
          </p:cNvSpPr>
          <p:nvPr/>
        </p:nvSpPr>
        <p:spPr>
          <a:xfrm>
            <a:off x="4561722" y="1474090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>
                <a:solidFill>
                  <a:schemeClr val="lt1"/>
                </a:solidFill>
                <a:latin typeface="+mj-lt"/>
                <a:sym typeface="Montserrat ExtraBold"/>
              </a:rPr>
              <a:t>04</a:t>
            </a:r>
          </a:p>
        </p:txBody>
      </p:sp>
      <p:sp>
        <p:nvSpPr>
          <p:cNvPr id="39" name="Google Shape;126;p26">
            <a:extLst>
              <a:ext uri="{FF2B5EF4-FFF2-40B4-BE49-F238E27FC236}">
                <a16:creationId xmlns:a16="http://schemas.microsoft.com/office/drawing/2014/main" xmlns="" id="{C79F4941-B911-4338-BE41-F919D0C31F5C}"/>
              </a:ext>
            </a:extLst>
          </p:cNvPr>
          <p:cNvSpPr txBox="1">
            <a:spLocks/>
          </p:cNvSpPr>
          <p:nvPr/>
        </p:nvSpPr>
        <p:spPr>
          <a:xfrm>
            <a:off x="212066" y="3525631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>
                <a:solidFill>
                  <a:schemeClr val="lt1"/>
                </a:solidFill>
                <a:latin typeface="+mj-lt"/>
                <a:sym typeface="Montserrat ExtraBold"/>
              </a:rPr>
              <a:t>03</a:t>
            </a:r>
          </a:p>
        </p:txBody>
      </p:sp>
      <p:cxnSp>
        <p:nvCxnSpPr>
          <p:cNvPr id="40" name="Google Shape;127;p26">
            <a:extLst>
              <a:ext uri="{FF2B5EF4-FFF2-40B4-BE49-F238E27FC236}">
                <a16:creationId xmlns:a16="http://schemas.microsoft.com/office/drawing/2014/main" xmlns="" id="{4D44008E-00B1-BFFB-4DF8-A8559E92DE1F}"/>
              </a:ext>
            </a:extLst>
          </p:cNvPr>
          <p:cNvCxnSpPr/>
          <p:nvPr/>
        </p:nvCxnSpPr>
        <p:spPr>
          <a:xfrm>
            <a:off x="888267" y="2398767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1" name="Google Shape;128;p26">
            <a:extLst>
              <a:ext uri="{FF2B5EF4-FFF2-40B4-BE49-F238E27FC236}">
                <a16:creationId xmlns:a16="http://schemas.microsoft.com/office/drawing/2014/main" xmlns="" id="{598CEBAD-228E-9F69-528F-3CECE7FBB0C8}"/>
              </a:ext>
            </a:extLst>
          </p:cNvPr>
          <p:cNvCxnSpPr/>
          <p:nvPr/>
        </p:nvCxnSpPr>
        <p:spPr>
          <a:xfrm>
            <a:off x="888342" y="3426646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2" name="Google Shape;129;p26">
            <a:extLst>
              <a:ext uri="{FF2B5EF4-FFF2-40B4-BE49-F238E27FC236}">
                <a16:creationId xmlns:a16="http://schemas.microsoft.com/office/drawing/2014/main" xmlns="" id="{E0085981-804F-80CA-2454-1A6F443D295A}"/>
              </a:ext>
            </a:extLst>
          </p:cNvPr>
          <p:cNvCxnSpPr/>
          <p:nvPr/>
        </p:nvCxnSpPr>
        <p:spPr>
          <a:xfrm>
            <a:off x="5237997" y="1359873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43" name="Google Shape;130;p26">
            <a:extLst>
              <a:ext uri="{FF2B5EF4-FFF2-40B4-BE49-F238E27FC236}">
                <a16:creationId xmlns:a16="http://schemas.microsoft.com/office/drawing/2014/main" xmlns="" id="{C2A728A7-C09F-40A6-F54F-07E5236B5FBF}"/>
              </a:ext>
            </a:extLst>
          </p:cNvPr>
          <p:cNvCxnSpPr/>
          <p:nvPr/>
        </p:nvCxnSpPr>
        <p:spPr>
          <a:xfrm>
            <a:off x="888267" y="1378552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4" name="Google Shape;121;p26">
            <a:extLst>
              <a:ext uri="{FF2B5EF4-FFF2-40B4-BE49-F238E27FC236}">
                <a16:creationId xmlns:a16="http://schemas.microsoft.com/office/drawing/2014/main" xmlns="" id="{4116BA88-FEAB-A422-1414-84DD3C241E11}"/>
              </a:ext>
            </a:extLst>
          </p:cNvPr>
          <p:cNvSpPr txBox="1">
            <a:spLocks/>
          </p:cNvSpPr>
          <p:nvPr/>
        </p:nvSpPr>
        <p:spPr>
          <a:xfrm>
            <a:off x="5491083" y="2588843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800"/>
            </a:pP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Demo</a:t>
            </a:r>
            <a:endParaRPr lang="en-US" sz="1800" dirty="0">
              <a:solidFill>
                <a:schemeClr val="lt1"/>
              </a:solidFill>
              <a:latin typeface="+mj-lt"/>
              <a:sym typeface="Montserrat ExtraBold"/>
            </a:endParaRPr>
          </a:p>
        </p:txBody>
      </p:sp>
      <p:sp>
        <p:nvSpPr>
          <p:cNvPr id="45" name="Google Shape;125;p26">
            <a:extLst>
              <a:ext uri="{FF2B5EF4-FFF2-40B4-BE49-F238E27FC236}">
                <a16:creationId xmlns:a16="http://schemas.microsoft.com/office/drawing/2014/main" xmlns="" id="{1554CBB0-B38E-8922-DBAE-D9B19F23FBB0}"/>
              </a:ext>
            </a:extLst>
          </p:cNvPr>
          <p:cNvSpPr txBox="1">
            <a:spLocks/>
          </p:cNvSpPr>
          <p:nvPr/>
        </p:nvSpPr>
        <p:spPr>
          <a:xfrm>
            <a:off x="4561722" y="2608175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>
                <a:solidFill>
                  <a:schemeClr val="lt1"/>
                </a:solidFill>
                <a:latin typeface="+mj-lt"/>
                <a:sym typeface="Montserrat ExtraBold"/>
              </a:rPr>
              <a:t>05</a:t>
            </a:r>
          </a:p>
        </p:txBody>
      </p:sp>
      <p:cxnSp>
        <p:nvCxnSpPr>
          <p:cNvPr id="46" name="Google Shape;129;p26">
            <a:extLst>
              <a:ext uri="{FF2B5EF4-FFF2-40B4-BE49-F238E27FC236}">
                <a16:creationId xmlns:a16="http://schemas.microsoft.com/office/drawing/2014/main" xmlns="" id="{C63D72D0-6EF2-88D4-F8FA-CA86136E0A67}"/>
              </a:ext>
            </a:extLst>
          </p:cNvPr>
          <p:cNvCxnSpPr/>
          <p:nvPr/>
        </p:nvCxnSpPr>
        <p:spPr>
          <a:xfrm>
            <a:off x="5237997" y="2493958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47" name="Google Shape;214;p44">
            <a:extLst>
              <a:ext uri="{FF2B5EF4-FFF2-40B4-BE49-F238E27FC236}">
                <a16:creationId xmlns:a16="http://schemas.microsoft.com/office/drawing/2014/main" xmlns="" id="{1CBA09D1-ECE9-D6DB-4807-F9EDAC8FBD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5100" y="387324"/>
            <a:ext cx="46293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Nội dung thuyết trình 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48" name="Google Shape;216;p44">
            <a:extLst>
              <a:ext uri="{FF2B5EF4-FFF2-40B4-BE49-F238E27FC236}">
                <a16:creationId xmlns:a16="http://schemas.microsoft.com/office/drawing/2014/main" xmlns="" id="{F2C51B1A-1AAC-EBF7-2CFE-42CD14CB1CFF}"/>
              </a:ext>
            </a:extLst>
          </p:cNvPr>
          <p:cNvCxnSpPr/>
          <p:nvPr/>
        </p:nvCxnSpPr>
        <p:spPr>
          <a:xfrm>
            <a:off x="492800" y="356321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2" name="Google Shape;121;p26">
            <a:extLst>
              <a:ext uri="{FF2B5EF4-FFF2-40B4-BE49-F238E27FC236}">
                <a16:creationId xmlns:a16="http://schemas.microsoft.com/office/drawing/2014/main" xmlns="" id="{2B4B137B-85EB-14FE-37D5-CD488FFDBBD5}"/>
              </a:ext>
            </a:extLst>
          </p:cNvPr>
          <p:cNvSpPr txBox="1">
            <a:spLocks/>
          </p:cNvSpPr>
          <p:nvPr/>
        </p:nvSpPr>
        <p:spPr>
          <a:xfrm>
            <a:off x="5491083" y="3599721"/>
            <a:ext cx="23391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800"/>
            </a:pP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Nhận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xét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và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hướng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phát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r>
              <a:rPr lang="en-US" sz="1800" dirty="0" err="1" smtClean="0">
                <a:solidFill>
                  <a:schemeClr val="lt1"/>
                </a:solidFill>
                <a:latin typeface="+mj-lt"/>
                <a:sym typeface="Montserrat ExtraBold"/>
              </a:rPr>
              <a:t>triển</a:t>
            </a:r>
            <a:r>
              <a:rPr lang="en-US" sz="1800" dirty="0" smtClean="0">
                <a:solidFill>
                  <a:schemeClr val="lt1"/>
                </a:solidFill>
                <a:latin typeface="+mj-lt"/>
                <a:sym typeface="Montserrat ExtraBold"/>
              </a:rPr>
              <a:t> </a:t>
            </a:r>
            <a:endParaRPr lang="en-US" sz="1800" dirty="0">
              <a:solidFill>
                <a:schemeClr val="lt1"/>
              </a:solidFill>
              <a:latin typeface="+mj-lt"/>
              <a:sym typeface="Montserrat ExtraBold"/>
            </a:endParaRPr>
          </a:p>
        </p:txBody>
      </p:sp>
      <p:sp>
        <p:nvSpPr>
          <p:cNvPr id="53" name="Google Shape;125;p26">
            <a:extLst>
              <a:ext uri="{FF2B5EF4-FFF2-40B4-BE49-F238E27FC236}">
                <a16:creationId xmlns:a16="http://schemas.microsoft.com/office/drawing/2014/main" xmlns="" id="{50E7F707-D42F-0C7A-CE05-8F9EC0D20B2D}"/>
              </a:ext>
            </a:extLst>
          </p:cNvPr>
          <p:cNvSpPr txBox="1">
            <a:spLocks/>
          </p:cNvSpPr>
          <p:nvPr/>
        </p:nvSpPr>
        <p:spPr>
          <a:xfrm>
            <a:off x="4561722" y="3619053"/>
            <a:ext cx="600000" cy="42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1800">
                <a:solidFill>
                  <a:schemeClr val="lt1"/>
                </a:solidFill>
                <a:latin typeface="+mj-lt"/>
                <a:sym typeface="Montserrat ExtraBold"/>
              </a:rPr>
              <a:t>06</a:t>
            </a:r>
          </a:p>
        </p:txBody>
      </p:sp>
      <p:cxnSp>
        <p:nvCxnSpPr>
          <p:cNvPr id="54" name="Google Shape;129;p26">
            <a:extLst>
              <a:ext uri="{FF2B5EF4-FFF2-40B4-BE49-F238E27FC236}">
                <a16:creationId xmlns:a16="http://schemas.microsoft.com/office/drawing/2014/main" xmlns="" id="{69B7429B-8637-F86A-80F4-C0BEFFEB9AE1}"/>
              </a:ext>
            </a:extLst>
          </p:cNvPr>
          <p:cNvCxnSpPr/>
          <p:nvPr/>
        </p:nvCxnSpPr>
        <p:spPr>
          <a:xfrm>
            <a:off x="5237997" y="3504836"/>
            <a:ext cx="0" cy="6306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</p:spTree>
    <p:extLst>
      <p:ext uri="{BB962C8B-B14F-4D97-AF65-F5344CB8AC3E}">
        <p14:creationId xmlns:p14="http://schemas.microsoft.com/office/powerpoint/2010/main" val="299188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idx="4"/>
          </p:nvPr>
        </p:nvSpPr>
        <p:spPr>
          <a:xfrm>
            <a:off x="849123" y="1111918"/>
            <a:ext cx="1404521" cy="49241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err="1" smtClean="0">
                <a:solidFill>
                  <a:schemeClr val="accent1"/>
                </a:solidFill>
              </a:rPr>
              <a:t>Kết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r>
              <a:rPr lang="en-US" sz="2000" b="1" dirty="0" err="1" smtClean="0">
                <a:solidFill>
                  <a:schemeClr val="accent1"/>
                </a:solidFill>
              </a:rPr>
              <a:t>luận</a:t>
            </a:r>
            <a:r>
              <a:rPr lang="en-US" sz="2000" b="1" dirty="0" smtClean="0">
                <a:solidFill>
                  <a:schemeClr val="accent1"/>
                </a:solidFill>
              </a:rPr>
              <a:t> 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560327" y="1725717"/>
            <a:ext cx="810928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800" dirty="0" smtClean="0">
                <a:solidFill>
                  <a:schemeClr val="bg1"/>
                </a:solidFill>
              </a:rPr>
              <a:t>Chi </a:t>
            </a:r>
            <a:r>
              <a:rPr lang="en-US" sz="1800" dirty="0" err="1" smtClean="0">
                <a:solidFill>
                  <a:schemeClr val="bg1"/>
                </a:solidFill>
              </a:rPr>
              <a:t>phí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thấp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nhưng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kết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quả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thu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được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không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cao</a:t>
            </a:r>
            <a:endParaRPr lang="en-US" sz="18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800" dirty="0" err="1" smtClean="0">
                <a:solidFill>
                  <a:schemeClr val="bg1"/>
                </a:solidFill>
              </a:rPr>
              <a:t>Vì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vậy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phương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pháp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sử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dụng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mạng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nơ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ron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được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cho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là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phương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pháp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tối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ưu</a:t>
            </a:r>
            <a:r>
              <a:rPr lang="en-US" sz="1800" dirty="0" smtClean="0">
                <a:solidFill>
                  <a:schemeClr val="bg1"/>
                </a:solidFill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</a:rPr>
              <a:t>hơn</a:t>
            </a:r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n-US" sz="18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6066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385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>
                <a:solidFill>
                  <a:schemeClr val="accent1"/>
                </a:solidFill>
              </a:rPr>
              <a:t>3</a:t>
            </a:r>
            <a:r>
              <a:rPr lang="en-US" sz="2400" dirty="0" smtClean="0">
                <a:solidFill>
                  <a:schemeClr val="accent1"/>
                </a:solidFill>
              </a:rPr>
              <a:t>. </a:t>
            </a:r>
            <a:r>
              <a:rPr lang="en-US" sz="2400" dirty="0" err="1" smtClean="0">
                <a:solidFill>
                  <a:schemeClr val="accent1"/>
                </a:solidFill>
              </a:rPr>
              <a:t>Thiết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kế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và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xây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dựng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hệ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thống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/>
          <p:cNvSpPr txBox="1"/>
          <p:nvPr/>
        </p:nvSpPr>
        <p:spPr>
          <a:xfrm>
            <a:off x="1299410" y="2322783"/>
            <a:ext cx="33963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</a:rPr>
              <a:t>Sơ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đồ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hệ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thống</a:t>
            </a:r>
            <a:endParaRPr lang="en-US" sz="1600" b="1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789200" y="982121"/>
            <a:ext cx="2672424" cy="405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24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3134" y="886899"/>
            <a:ext cx="8195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Sử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dụng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bộ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dữ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liệu</a:t>
            </a:r>
            <a:r>
              <a:rPr lang="en-US" dirty="0" smtClean="0">
                <a:solidFill>
                  <a:schemeClr val="bg1"/>
                </a:solidFill>
              </a:rPr>
              <a:t> do </a:t>
            </a:r>
            <a:r>
              <a:rPr lang="en-US" dirty="0" err="1">
                <a:solidFill>
                  <a:schemeClr val="bg1"/>
                </a:solidFill>
              </a:rPr>
              <a:t>Mendeley</a:t>
            </a:r>
            <a:r>
              <a:rPr lang="en-US" dirty="0">
                <a:solidFill>
                  <a:schemeClr val="bg1"/>
                </a:solidFill>
              </a:rPr>
              <a:t> Data - Crack Detection, do </a:t>
            </a:r>
            <a:r>
              <a:rPr lang="en-US" dirty="0" err="1">
                <a:solidFill>
                  <a:schemeClr val="bg1"/>
                </a:solidFill>
              </a:rPr>
              <a:t>Çağlar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Fırat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Özgenel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đóng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góp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dirty="0" err="1" smtClean="0">
                <a:solidFill>
                  <a:schemeClr val="bg1"/>
                </a:solidFill>
              </a:rPr>
              <a:t>Bộ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dữ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liệu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bao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gồm</a:t>
            </a:r>
            <a:r>
              <a:rPr lang="en-US" dirty="0" smtClean="0">
                <a:solidFill>
                  <a:schemeClr val="bg1"/>
                </a:solidFill>
              </a:rPr>
              <a:t> 40.000 </a:t>
            </a:r>
            <a:r>
              <a:rPr lang="en-US" dirty="0" err="1" smtClean="0">
                <a:solidFill>
                  <a:schemeClr val="bg1"/>
                </a:solidFill>
              </a:rPr>
              <a:t>ảnh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trong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đó</a:t>
            </a:r>
            <a:r>
              <a:rPr lang="en-US" dirty="0" smtClean="0">
                <a:solidFill>
                  <a:schemeClr val="bg1"/>
                </a:solidFill>
              </a:rPr>
              <a:t> 20.000 </a:t>
            </a:r>
            <a:r>
              <a:rPr lang="en-US" dirty="0" err="1" smtClean="0">
                <a:solidFill>
                  <a:schemeClr val="bg1"/>
                </a:solidFill>
              </a:rPr>
              <a:t>ảnh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mặt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tường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không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nứt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và</a:t>
            </a:r>
            <a:r>
              <a:rPr lang="en-US" dirty="0" smtClean="0">
                <a:solidFill>
                  <a:schemeClr val="bg1"/>
                </a:solidFill>
              </a:rPr>
              <a:t> 20.000 </a:t>
            </a:r>
            <a:r>
              <a:rPr lang="en-US" dirty="0" err="1" smtClean="0">
                <a:solidFill>
                  <a:schemeClr val="bg1"/>
                </a:solidFill>
              </a:rPr>
              <a:t>ảnh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mặt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tường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có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vết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nứt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/>
          <p:cNvPicPr/>
          <p:nvPr/>
        </p:nvPicPr>
        <p:blipFill>
          <a:blip r:embed="rId2"/>
          <a:stretch>
            <a:fillRect/>
          </a:stretch>
        </p:blipFill>
        <p:spPr>
          <a:xfrm>
            <a:off x="1503947" y="1853733"/>
            <a:ext cx="5943600" cy="26873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28830" y="4682003"/>
            <a:ext cx="42144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>
                <a:solidFill>
                  <a:schemeClr val="bg1"/>
                </a:solidFill>
              </a:rPr>
              <a:t>Ảnh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bề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mặt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tường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không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có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vết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nứt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3" name="Title 5"/>
          <p:cNvSpPr>
            <a:spLocks noGrp="1"/>
          </p:cNvSpPr>
          <p:nvPr>
            <p:ph type="title" idx="4"/>
          </p:nvPr>
        </p:nvSpPr>
        <p:spPr>
          <a:xfrm>
            <a:off x="525989" y="275249"/>
            <a:ext cx="4629300" cy="941400"/>
          </a:xfrm>
        </p:spPr>
        <p:txBody>
          <a:bodyPr/>
          <a:lstStyle/>
          <a:p>
            <a:r>
              <a:rPr lang="en-US" b="1" dirty="0" err="1">
                <a:solidFill>
                  <a:schemeClr val="tx2"/>
                </a:solidFill>
              </a:rPr>
              <a:t>Tạo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dữ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liệu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huấn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luyện</a:t>
            </a:r>
            <a:endParaRPr 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578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857678" y="329282"/>
            <a:ext cx="7598803" cy="38508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272590" y="4317617"/>
            <a:ext cx="5871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>
                <a:solidFill>
                  <a:schemeClr val="bg1"/>
                </a:solidFill>
              </a:rPr>
              <a:t>Ảnh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bề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mặt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tường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có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vết</a:t>
            </a:r>
            <a:r>
              <a:rPr lang="en-US" sz="1600" b="1" dirty="0" smtClean="0">
                <a:solidFill>
                  <a:schemeClr val="bg1"/>
                </a:solidFill>
              </a:rPr>
              <a:t> </a:t>
            </a:r>
            <a:r>
              <a:rPr lang="en-US" sz="1600" b="1" dirty="0" err="1" smtClean="0">
                <a:solidFill>
                  <a:schemeClr val="bg1"/>
                </a:solidFill>
              </a:rPr>
              <a:t>nứt</a:t>
            </a:r>
            <a:endParaRPr lang="en-US" sz="1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39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r>
              <a:rPr lang="en-US" dirty="0" err="1" smtClean="0"/>
              <a:t>Phân</a:t>
            </a:r>
            <a:r>
              <a:rPr lang="en-US" dirty="0" smtClean="0"/>
              <a:t> chia </a:t>
            </a:r>
            <a:r>
              <a:rPr lang="en-US" dirty="0" err="1" smtClean="0"/>
              <a:t>dữ</a:t>
            </a:r>
            <a:r>
              <a:rPr lang="en-US" dirty="0" smtClean="0"/>
              <a:t> </a:t>
            </a:r>
            <a:r>
              <a:rPr lang="en-US" dirty="0" err="1" smtClean="0"/>
              <a:t>liệu</a:t>
            </a:r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565653" y="1576623"/>
            <a:ext cx="580644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85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"/>
          </p:nvPr>
        </p:nvSpPr>
        <p:spPr>
          <a:xfrm>
            <a:off x="457236" y="438150"/>
            <a:ext cx="7469855" cy="941400"/>
          </a:xfrm>
        </p:spPr>
        <p:txBody>
          <a:bodyPr/>
          <a:lstStyle/>
          <a:p>
            <a:r>
              <a:rPr lang="en-US" b="1" dirty="0" err="1"/>
              <a:t>Xây</a:t>
            </a:r>
            <a:r>
              <a:rPr lang="en-US" b="1" dirty="0"/>
              <a:t> </a:t>
            </a:r>
            <a:r>
              <a:rPr lang="en-US" b="1" dirty="0" err="1"/>
              <a:t>dựng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chọn</a:t>
            </a:r>
            <a:r>
              <a:rPr lang="en-US" b="1" dirty="0"/>
              <a:t> </a:t>
            </a:r>
            <a:r>
              <a:rPr lang="en-US" b="1" dirty="0" err="1"/>
              <a:t>lựa</a:t>
            </a:r>
            <a:r>
              <a:rPr lang="en-US" b="1" dirty="0"/>
              <a:t> </a:t>
            </a:r>
            <a:r>
              <a:rPr lang="en-US" b="1" dirty="0" err="1"/>
              <a:t>mô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học</a:t>
            </a:r>
            <a:r>
              <a:rPr lang="en-US" b="1" dirty="0"/>
              <a:t> </a:t>
            </a:r>
            <a:r>
              <a:rPr lang="en-US" b="1" dirty="0" err="1" smtClean="0"/>
              <a:t>máy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7236" y="994539"/>
            <a:ext cx="55998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- </a:t>
            </a:r>
            <a:r>
              <a:rPr lang="en-US" dirty="0" err="1" smtClean="0">
                <a:solidFill>
                  <a:schemeClr val="bg1"/>
                </a:solidFill>
              </a:rPr>
              <a:t>Sử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dụng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mô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hình</a:t>
            </a:r>
            <a:r>
              <a:rPr lang="en-US" dirty="0" smtClean="0">
                <a:solidFill>
                  <a:schemeClr val="bg1"/>
                </a:solidFill>
              </a:rPr>
              <a:t> ResNet-50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1313161" y="1302316"/>
            <a:ext cx="2800006" cy="383634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345118" y="1302316"/>
            <a:ext cx="2873829" cy="38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1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"/>
          </p:nvPr>
        </p:nvSpPr>
        <p:spPr>
          <a:xfrm>
            <a:off x="546615" y="94391"/>
            <a:ext cx="4629300" cy="941400"/>
          </a:xfrm>
        </p:spPr>
        <p:txBody>
          <a:bodyPr/>
          <a:lstStyle/>
          <a:p>
            <a:r>
              <a:rPr lang="en-US" dirty="0" err="1" smtClean="0"/>
              <a:t>Quá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r>
              <a:rPr lang="en-US" dirty="0" smtClean="0"/>
              <a:t> </a:t>
            </a:r>
            <a:r>
              <a:rPr lang="en-US" dirty="0" err="1" smtClean="0"/>
              <a:t>huấn</a:t>
            </a:r>
            <a:r>
              <a:rPr lang="en-US" dirty="0" smtClean="0"/>
              <a:t> </a:t>
            </a:r>
            <a:r>
              <a:rPr lang="en-US" dirty="0" err="1" smtClean="0"/>
              <a:t>luyện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46615" y="666894"/>
            <a:ext cx="7359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Việc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huấn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luyện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yêu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cầu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máy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phải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bộ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xử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lí</a:t>
            </a:r>
            <a:r>
              <a:rPr lang="en-US" dirty="0">
                <a:solidFill>
                  <a:schemeClr val="bg1"/>
                </a:solidFill>
              </a:rPr>
              <a:t> GPU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hoạt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động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vì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tôi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quyết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định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Google </a:t>
            </a:r>
            <a:r>
              <a:rPr lang="en-US" dirty="0" err="1">
                <a:solidFill>
                  <a:schemeClr val="bg1"/>
                </a:solidFill>
              </a:rPr>
              <a:t>Colab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thực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huấn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luyện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mô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hình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6615" y="1608294"/>
            <a:ext cx="4572000" cy="289310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Quá trình huấn luyện mô hình mạng ResNet-50 được thực hiện qua các bước:</a:t>
            </a:r>
          </a:p>
          <a:p>
            <a:r>
              <a:rPr lang="vi-VN" dirty="0">
                <a:solidFill>
                  <a:schemeClr val="bg1"/>
                </a:solidFill>
              </a:rPr>
              <a:t>- Bước 1: Kết nối GoogleColab với Drive</a:t>
            </a:r>
          </a:p>
          <a:p>
            <a:r>
              <a:rPr lang="vi-VN" dirty="0">
                <a:solidFill>
                  <a:schemeClr val="bg1"/>
                </a:solidFill>
              </a:rPr>
              <a:t>- Bước 2: Tải dữ liệu chuẩn bị huấn luyện và đánh giá lên Drive</a:t>
            </a:r>
          </a:p>
          <a:p>
            <a:r>
              <a:rPr lang="vi-VN" dirty="0">
                <a:solidFill>
                  <a:schemeClr val="bg1"/>
                </a:solidFill>
              </a:rPr>
              <a:t>- Bước 3: Cài các thư viện cần thiết</a:t>
            </a:r>
          </a:p>
          <a:p>
            <a:r>
              <a:rPr lang="vi-VN" dirty="0">
                <a:solidFill>
                  <a:schemeClr val="bg1"/>
                </a:solidFill>
              </a:rPr>
              <a:t>- Bước 4: Đọc dữ liệu huấn luyện và đánh giá từ Google Drive</a:t>
            </a:r>
          </a:p>
          <a:p>
            <a:r>
              <a:rPr lang="vi-VN" dirty="0">
                <a:solidFill>
                  <a:schemeClr val="bg1"/>
                </a:solidFill>
              </a:rPr>
              <a:t>- Bước 5: Tăng cường và chuyển đổi dữ liệu</a:t>
            </a:r>
          </a:p>
          <a:p>
            <a:r>
              <a:rPr lang="vi-VN" dirty="0">
                <a:solidFill>
                  <a:schemeClr val="bg1"/>
                </a:solidFill>
              </a:rPr>
              <a:t>- Bước 6: Tải file Pretrained model</a:t>
            </a:r>
          </a:p>
          <a:p>
            <a:r>
              <a:rPr lang="vi-VN" dirty="0">
                <a:solidFill>
                  <a:schemeClr val="bg1"/>
                </a:solidFill>
              </a:rPr>
              <a:t>- Bước 7: Thực hiện huấn luyện</a:t>
            </a:r>
          </a:p>
          <a:p>
            <a:r>
              <a:rPr lang="vi-VN" dirty="0">
                <a:solidFill>
                  <a:schemeClr val="bg1"/>
                </a:solidFill>
              </a:rPr>
              <a:t>- Bước 8: Kết thúc quá trình huấn luyện và tải file weights về máy tính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915" y="1608294"/>
            <a:ext cx="3801587" cy="253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95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"/>
          </p:nvPr>
        </p:nvSpPr>
        <p:spPr>
          <a:xfrm>
            <a:off x="484738" y="355648"/>
            <a:ext cx="4629300" cy="941400"/>
          </a:xfrm>
        </p:spPr>
        <p:txBody>
          <a:bodyPr/>
          <a:lstStyle/>
          <a:p>
            <a:r>
              <a:rPr lang="en-US" dirty="0" err="1" smtClean="0"/>
              <a:t>Lọc</a:t>
            </a:r>
            <a:r>
              <a:rPr lang="en-US" dirty="0" smtClean="0"/>
              <a:t> </a:t>
            </a:r>
            <a:r>
              <a:rPr lang="en-US" dirty="0" err="1" smtClean="0"/>
              <a:t>nhiễu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84737" y="985478"/>
            <a:ext cx="778611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dirty="0">
                <a:solidFill>
                  <a:schemeClr val="bg1"/>
                </a:solidFill>
              </a:rPr>
              <a:t>- Sử dụng thuật toán Connected – Component</a:t>
            </a:r>
          </a:p>
          <a:p>
            <a:r>
              <a:rPr lang="vi-VN" dirty="0">
                <a:solidFill>
                  <a:schemeClr val="bg1"/>
                </a:solidFill>
              </a:rPr>
              <a:t>- Cách bước thực hiện:</a:t>
            </a:r>
          </a:p>
          <a:p>
            <a:r>
              <a:rPr lang="vi-VN" dirty="0">
                <a:solidFill>
                  <a:schemeClr val="bg1"/>
                </a:solidFill>
              </a:rPr>
              <a:t>+  Sau khi có kết quả từ quá trình đánh giá ảnh với model đã huấn luyện ta tạo ma trận 0 bằng với số ô ta xét trên hình. Gán các ô mà mô hình đánh giá là có vết nứt bằng 255.</a:t>
            </a:r>
          </a:p>
        </p:txBody>
      </p:sp>
      <p:pic>
        <p:nvPicPr>
          <p:cNvPr id="11" name="Picture 10" descr="G:\pythonDOAN\resnet\output_predict\resnet50_64\predict\crack1.jp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266" y="2165684"/>
            <a:ext cx="3638693" cy="23444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11"/>
          <p:cNvPicPr/>
          <p:nvPr/>
        </p:nvPicPr>
        <p:blipFill>
          <a:blip r:embed="rId3"/>
          <a:stretch>
            <a:fillRect/>
          </a:stretch>
        </p:blipFill>
        <p:spPr>
          <a:xfrm>
            <a:off x="4915758" y="2014430"/>
            <a:ext cx="3650726" cy="2898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88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"/>
          </p:nvPr>
        </p:nvSpPr>
        <p:spPr>
          <a:xfrm>
            <a:off x="381609" y="115016"/>
            <a:ext cx="4629300" cy="941400"/>
          </a:xfrm>
        </p:spPr>
        <p:txBody>
          <a:bodyPr/>
          <a:lstStyle/>
          <a:p>
            <a:r>
              <a:rPr lang="en-US" smtClean="0"/>
              <a:t>Lọc nhiễu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19696" y="794806"/>
            <a:ext cx="8164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 </a:t>
            </a:r>
            <a:r>
              <a:rPr lang="en-US" dirty="0" err="1">
                <a:solidFill>
                  <a:schemeClr val="bg1"/>
                </a:solidFill>
              </a:rPr>
              <a:t>Sử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connectedComponentsWithStats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quả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trả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về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Statistics </a:t>
            </a:r>
            <a:r>
              <a:rPr lang="en-US" dirty="0" err="1">
                <a:solidFill>
                  <a:schemeClr val="bg1"/>
                </a:solidFill>
              </a:rPr>
              <a:t>bao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gồm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 err="1">
                <a:solidFill>
                  <a:schemeClr val="bg1"/>
                </a:solidFill>
              </a:rPr>
              <a:t>Vị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bắt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đầu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vị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trí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thúc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của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riêng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biệt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3347027" y="1354630"/>
            <a:ext cx="2109623" cy="112217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81609" y="2967876"/>
            <a:ext cx="6017994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+ </a:t>
            </a:r>
            <a:r>
              <a:rPr lang="en-US" dirty="0" err="1" smtClean="0">
                <a:solidFill>
                  <a:schemeClr val="bg1"/>
                </a:solidFill>
              </a:rPr>
              <a:t>Chọn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ngưỡng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hợp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để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nhiễu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+ </a:t>
            </a:r>
            <a:r>
              <a:rPr lang="en-US" dirty="0" err="1">
                <a:solidFill>
                  <a:schemeClr val="bg1"/>
                </a:solidFill>
              </a:rPr>
              <a:t>Dựa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trên</a:t>
            </a:r>
            <a:r>
              <a:rPr lang="en-US" dirty="0">
                <a:solidFill>
                  <a:schemeClr val="bg1"/>
                </a:solidFill>
              </a:rPr>
              <a:t> ma </a:t>
            </a:r>
            <a:r>
              <a:rPr lang="en-US" dirty="0" err="1">
                <a:solidFill>
                  <a:schemeClr val="bg1"/>
                </a:solidFill>
              </a:rPr>
              <a:t>trận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thu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được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sau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khi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loại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bỏ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vùng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nhiễu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vẽ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lại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ảnh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nứt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3522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G:\pythonDOAN\resnet\output_predict\resnet50_64\predict_cc\crack1.jpg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4579" y="275879"/>
            <a:ext cx="5943600" cy="395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/>
          <p:cNvSpPr txBox="1"/>
          <p:nvPr/>
        </p:nvSpPr>
        <p:spPr>
          <a:xfrm>
            <a:off x="1596762" y="4386369"/>
            <a:ext cx="60914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Kết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quả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thu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được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sau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khi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loại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bỏ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nhiễu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4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 smtClean="0">
                <a:solidFill>
                  <a:schemeClr val="accent1"/>
                </a:solidFill>
              </a:rPr>
              <a:t>1. </a:t>
            </a:r>
            <a:r>
              <a:rPr lang="en-US" sz="2400" dirty="0" err="1" smtClean="0">
                <a:solidFill>
                  <a:schemeClr val="accent1"/>
                </a:solidFill>
              </a:rPr>
              <a:t>Tổng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quan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đề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tài</a:t>
            </a:r>
            <a:endParaRPr sz="2400" dirty="0">
              <a:solidFill>
                <a:schemeClr val="accent1"/>
              </a:solidFill>
            </a:endParaRPr>
          </a:p>
        </p:txBody>
      </p:sp>
      <p:cxnSp>
        <p:nvCxnSpPr>
          <p:cNvPr id="33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269516" y="1438858"/>
            <a:ext cx="47029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Vết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nứt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là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dấu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hiệu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ban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đầu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của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sự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xuống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cấp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cơ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sở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hạ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tầng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Việc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phát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hiện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vết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nứt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thường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được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thực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hiện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thủ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Những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công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trình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có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vết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nứt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thường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tiềm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ẩn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nguy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hiểm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Kỹ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thuật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kiểm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tra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tự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động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cung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cấp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giải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pháp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hiệu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 </a:t>
            </a:r>
            <a:r>
              <a:rPr lang="en-US" sz="1800" dirty="0" err="1" smtClean="0">
                <a:solidFill>
                  <a:schemeClr val="bg1"/>
                </a:solidFill>
                <a:latin typeface="+mj-lt"/>
              </a:rPr>
              <a:t>quả</a:t>
            </a:r>
            <a:r>
              <a:rPr lang="en-US" sz="1800" dirty="0" smtClean="0">
                <a:solidFill>
                  <a:schemeClr val="bg1"/>
                </a:solidFill>
                <a:latin typeface="+mj-lt"/>
              </a:rPr>
              <a:t>.</a:t>
            </a: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264" y="1267101"/>
            <a:ext cx="3720121" cy="270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248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G:\pythonDOAN\resnet\output_predict\resnet50_64\predict\crack4.jp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12" y="852523"/>
            <a:ext cx="4152613" cy="352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G:\pythonDOAN\resnet\output_predict\resnet50_64\predict_cc\crack4.jpg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303" y="852523"/>
            <a:ext cx="4075440" cy="357509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>
            <a:off x="1203158" y="4516998"/>
            <a:ext cx="2523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Chưa</a:t>
            </a:r>
            <a:r>
              <a:rPr lang="en-US" b="1" dirty="0" smtClean="0">
                <a:solidFill>
                  <a:schemeClr val="bg1"/>
                </a:solidFill>
              </a:rPr>
              <a:t> qua </a:t>
            </a:r>
            <a:r>
              <a:rPr lang="en-US" b="1" dirty="0" err="1" smtClean="0">
                <a:solidFill>
                  <a:schemeClr val="bg1"/>
                </a:solidFill>
              </a:rPr>
              <a:t>khử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nhiễu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03468" y="4516997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Đã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qua </a:t>
            </a:r>
            <a:r>
              <a:rPr lang="en-US" b="1" dirty="0" err="1">
                <a:solidFill>
                  <a:schemeClr val="bg1"/>
                </a:solidFill>
              </a:rPr>
              <a:t>khử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nhiễu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937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03158" y="4516998"/>
            <a:ext cx="2523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Chưa</a:t>
            </a:r>
            <a:r>
              <a:rPr lang="en-US" b="1" dirty="0" smtClean="0">
                <a:solidFill>
                  <a:schemeClr val="bg1"/>
                </a:solidFill>
              </a:rPr>
              <a:t> qua </a:t>
            </a:r>
            <a:r>
              <a:rPr lang="en-US" b="1" dirty="0" err="1" smtClean="0">
                <a:solidFill>
                  <a:schemeClr val="bg1"/>
                </a:solidFill>
              </a:rPr>
              <a:t>khử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nhiễu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03468" y="4516997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Đã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qua </a:t>
            </a:r>
            <a:r>
              <a:rPr lang="en-US" b="1" dirty="0" err="1">
                <a:solidFill>
                  <a:schemeClr val="bg1"/>
                </a:solidFill>
              </a:rPr>
              <a:t>khử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nhiễu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G:\pythonDOAN\resnet\output_predict\resnet50_64\predict\crack6.jp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10" y="976275"/>
            <a:ext cx="3918858" cy="3121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pythonDOAN\resnet\output_predict\resnet50_64\predict_cc\crack6.jpg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6842" y="976274"/>
            <a:ext cx="3929647" cy="31213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455383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03158" y="4516998"/>
            <a:ext cx="2523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Chưa</a:t>
            </a:r>
            <a:r>
              <a:rPr lang="en-US" b="1" dirty="0" smtClean="0">
                <a:solidFill>
                  <a:schemeClr val="bg1"/>
                </a:solidFill>
              </a:rPr>
              <a:t> qua </a:t>
            </a:r>
            <a:r>
              <a:rPr lang="en-US" b="1" dirty="0" err="1" smtClean="0">
                <a:solidFill>
                  <a:schemeClr val="bg1"/>
                </a:solidFill>
              </a:rPr>
              <a:t>khử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nhiễu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03468" y="4516997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Đã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qua </a:t>
            </a:r>
            <a:r>
              <a:rPr lang="en-US" b="1" dirty="0" err="1">
                <a:solidFill>
                  <a:schemeClr val="bg1"/>
                </a:solidFill>
              </a:rPr>
              <a:t>khử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nhiễu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G:\pythonDOAN\resnet\output_predict\resnet50_64\predict\crack2.jp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77" y="1070285"/>
            <a:ext cx="3836355" cy="3096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pythonDOAN\resnet\output_predict\resnet50_64\predict_cc\crack2.jpg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364" y="1070285"/>
            <a:ext cx="3750242" cy="30960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918277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03158" y="4516998"/>
            <a:ext cx="2523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Chưa</a:t>
            </a:r>
            <a:r>
              <a:rPr lang="en-US" b="1" dirty="0" smtClean="0">
                <a:solidFill>
                  <a:schemeClr val="bg1"/>
                </a:solidFill>
              </a:rPr>
              <a:t> qua </a:t>
            </a:r>
            <a:r>
              <a:rPr lang="en-US" b="1" dirty="0" err="1" smtClean="0">
                <a:solidFill>
                  <a:schemeClr val="bg1"/>
                </a:solidFill>
              </a:rPr>
              <a:t>khử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nhiễu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03468" y="4516997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Đã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qua </a:t>
            </a:r>
            <a:r>
              <a:rPr lang="en-US" b="1" dirty="0" err="1">
                <a:solidFill>
                  <a:schemeClr val="bg1"/>
                </a:solidFill>
              </a:rPr>
              <a:t>khử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nhiễu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G:\pythonDOAN\resnet\output_predict\resnet50_64\predict\crack11.jp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00" y="1193869"/>
            <a:ext cx="3860772" cy="31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G:\pythonDOAN\resnet\output_predict\resnet50_64\predict_cc\crack11.jpg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0795" y="1193869"/>
            <a:ext cx="3738192" cy="3165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256502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203158" y="4516998"/>
            <a:ext cx="25231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Chưa</a:t>
            </a:r>
            <a:r>
              <a:rPr lang="en-US" b="1" dirty="0" smtClean="0">
                <a:solidFill>
                  <a:schemeClr val="bg1"/>
                </a:solidFill>
              </a:rPr>
              <a:t> qua </a:t>
            </a:r>
            <a:r>
              <a:rPr lang="en-US" b="1" dirty="0" err="1" smtClean="0">
                <a:solidFill>
                  <a:schemeClr val="bg1"/>
                </a:solidFill>
              </a:rPr>
              <a:t>khử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 err="1" smtClean="0">
                <a:solidFill>
                  <a:schemeClr val="bg1"/>
                </a:solidFill>
              </a:rPr>
              <a:t>nhiễu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03468" y="4516997"/>
            <a:ext cx="16946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err="1" smtClean="0">
                <a:solidFill>
                  <a:schemeClr val="bg1"/>
                </a:solidFill>
              </a:rPr>
              <a:t>Đã</a:t>
            </a:r>
            <a:r>
              <a:rPr lang="en-US" b="1" dirty="0" smtClean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qua </a:t>
            </a:r>
            <a:r>
              <a:rPr lang="en-US" b="1" dirty="0" err="1">
                <a:solidFill>
                  <a:schemeClr val="bg1"/>
                </a:solidFill>
              </a:rPr>
              <a:t>khử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nhiễu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8" name="Picture 7" descr="G:\pythonDOAN\resnet\output_predict\resnet50_64\predict\crack7.jpg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734" y="1120730"/>
            <a:ext cx="3993639" cy="3093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Picture 8" descr="G:\pythonDOAN\resnet\output_predict\resnet50_64\predict_cc\crack9.jpg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352" y="1120730"/>
            <a:ext cx="3796259" cy="3093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58202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idx="4"/>
          </p:nvPr>
        </p:nvSpPr>
        <p:spPr>
          <a:xfrm>
            <a:off x="223444" y="520652"/>
            <a:ext cx="4629300" cy="941400"/>
          </a:xfrm>
        </p:spPr>
        <p:txBody>
          <a:bodyPr/>
          <a:lstStyle/>
          <a:p>
            <a:r>
              <a:rPr lang="en-US" sz="2800" dirty="0" smtClean="0"/>
              <a:t>Ma </a:t>
            </a:r>
            <a:r>
              <a:rPr lang="en-US" sz="2800" dirty="0" err="1" smtClean="0"/>
              <a:t>trận</a:t>
            </a:r>
            <a:r>
              <a:rPr lang="en-US" sz="2800" dirty="0" smtClean="0"/>
              <a:t> </a:t>
            </a:r>
            <a:r>
              <a:rPr lang="en-US" sz="2800" dirty="0" err="1" smtClean="0"/>
              <a:t>nhầm</a:t>
            </a:r>
            <a:r>
              <a:rPr lang="en-US" sz="2800" dirty="0" smtClean="0"/>
              <a:t> </a:t>
            </a:r>
            <a:r>
              <a:rPr lang="en-US" sz="2800" dirty="0" err="1" smtClean="0"/>
              <a:t>lẫn</a:t>
            </a:r>
            <a:endParaRPr lang="en-US" sz="2800" dirty="0"/>
          </a:p>
        </p:txBody>
      </p:sp>
      <p:pic>
        <p:nvPicPr>
          <p:cNvPr id="9" name="Picture 8" descr="G:\pythonDOAN\confuntionmatrix\confintionmatrix\outputs\results_resnet50_64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5114" y="1230658"/>
            <a:ext cx="4527999" cy="3466899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Rectangle 9"/>
          <p:cNvSpPr/>
          <p:nvPr/>
        </p:nvSpPr>
        <p:spPr>
          <a:xfrm>
            <a:off x="223444" y="1528618"/>
            <a:ext cx="38810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vi-VN" sz="1600" dirty="0" smtClean="0">
                <a:solidFill>
                  <a:schemeClr val="bg1"/>
                </a:solidFill>
              </a:rPr>
              <a:t>Độ </a:t>
            </a:r>
            <a:r>
              <a:rPr lang="vi-VN" sz="1600" dirty="0">
                <a:solidFill>
                  <a:schemeClr val="bg1"/>
                </a:solidFill>
              </a:rPr>
              <a:t>nhận dạng trung bình: 89.3%</a:t>
            </a:r>
          </a:p>
        </p:txBody>
      </p:sp>
    </p:spTree>
    <p:extLst>
      <p:ext uri="{BB962C8B-B14F-4D97-AF65-F5344CB8AC3E}">
        <p14:creationId xmlns:p14="http://schemas.microsoft.com/office/powerpoint/2010/main" val="14597124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3009671" y="1767049"/>
            <a:ext cx="2730117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/>
              <a:t>DEMO</a:t>
            </a:r>
            <a:endParaRPr sz="6000" dirty="0"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3482442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 smtClean="0">
                <a:solidFill>
                  <a:schemeClr val="accent1"/>
                </a:solidFill>
              </a:rPr>
              <a:t>1. </a:t>
            </a:r>
            <a:r>
              <a:rPr lang="en-US" sz="2400" dirty="0" err="1" smtClean="0">
                <a:solidFill>
                  <a:schemeClr val="accent1"/>
                </a:solidFill>
              </a:rPr>
              <a:t>Tổng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quan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đề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tài</a:t>
            </a:r>
            <a:endParaRPr sz="2400" dirty="0">
              <a:solidFill>
                <a:schemeClr val="accent1"/>
              </a:solidFill>
            </a:endParaRPr>
          </a:p>
        </p:txBody>
      </p:sp>
      <p:cxnSp>
        <p:nvCxnSpPr>
          <p:cNvPr id="33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/>
          <p:cNvSpPr txBox="1"/>
          <p:nvPr/>
        </p:nvSpPr>
        <p:spPr>
          <a:xfrm>
            <a:off x="2648119" y="1396278"/>
            <a:ext cx="56307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chemeClr val="bg1"/>
                </a:solidFill>
              </a:rPr>
              <a:t>Giới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thiệu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về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hệ</a:t>
            </a:r>
            <a:r>
              <a:rPr lang="en-US" sz="2800" b="1" dirty="0" smtClean="0">
                <a:solidFill>
                  <a:schemeClr val="bg1"/>
                </a:solidFill>
              </a:rPr>
              <a:t> </a:t>
            </a:r>
            <a:r>
              <a:rPr lang="en-US" sz="2800" b="1" dirty="0" err="1" smtClean="0">
                <a:solidFill>
                  <a:schemeClr val="bg1"/>
                </a:solidFill>
              </a:rPr>
              <a:t>thống</a:t>
            </a:r>
            <a:endParaRPr lang="en-US" sz="2800" b="1" dirty="0">
              <a:solidFill>
                <a:schemeClr val="bg1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70155" y="2261530"/>
            <a:ext cx="7514303" cy="1697469"/>
            <a:chOff x="0" y="0"/>
            <a:chExt cx="5838825" cy="1257300"/>
          </a:xfrm>
          <a:solidFill>
            <a:srgbClr val="FFAB40"/>
          </a:solidFill>
        </p:grpSpPr>
        <p:sp>
          <p:nvSpPr>
            <p:cNvPr id="8" name="Arrow: Pentagon 2"/>
            <p:cNvSpPr/>
            <p:nvPr/>
          </p:nvSpPr>
          <p:spPr>
            <a:xfrm>
              <a:off x="0" y="0"/>
              <a:ext cx="1181100" cy="1247775"/>
            </a:xfrm>
            <a:prstGeom prst="homePlat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Camera -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Ảnh</a:t>
              </a:r>
              <a:endParaRPr lang="en-US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Arrow: Pentagon 3"/>
            <p:cNvSpPr/>
            <p:nvPr/>
          </p:nvSpPr>
          <p:spPr>
            <a:xfrm>
              <a:off x="1209675" y="0"/>
              <a:ext cx="1181100" cy="1247775"/>
            </a:xfrm>
            <a:prstGeom prst="homePlat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Chia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ảnh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thành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các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ảnh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nhỏ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hơn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có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kích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thước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NxN</a:t>
              </a:r>
              <a:endParaRPr lang="en-US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Arrow: Pentagon 4"/>
            <p:cNvSpPr/>
            <p:nvPr/>
          </p:nvSpPr>
          <p:spPr>
            <a:xfrm>
              <a:off x="2428875" y="0"/>
              <a:ext cx="1181100" cy="1247775"/>
            </a:xfrm>
            <a:prstGeom prst="homePlat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Phát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hiện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đối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tượng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với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từng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ảnh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</a:p>
          </p:txBody>
        </p:sp>
        <p:sp>
          <p:nvSpPr>
            <p:cNvPr id="11" name="Arrow: Pentagon 5"/>
            <p:cNvSpPr/>
            <p:nvPr/>
          </p:nvSpPr>
          <p:spPr>
            <a:xfrm>
              <a:off x="3648075" y="0"/>
              <a:ext cx="1181100" cy="1247775"/>
            </a:xfrm>
            <a:prstGeom prst="homePlate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Lọc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nhiễu</a:t>
              </a:r>
              <a:endParaRPr lang="en-US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876800" y="19050"/>
              <a:ext cx="962025" cy="1238250"/>
            </a:xfrm>
            <a:prstGeom prst="rect">
              <a:avLst/>
            </a:prstGeom>
            <a:grpFill/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Đưa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ra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kết</a:t>
              </a:r>
              <a:r>
                <a:rPr lang="en-US" dirty="0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 </a:t>
              </a:r>
              <a:r>
                <a:rPr lang="en-US" dirty="0" err="1">
                  <a:solidFill>
                    <a:schemeClr val="bg1"/>
                  </a:solidFill>
                  <a:effectLst/>
                  <a:latin typeface="+mj-lt"/>
                  <a:ea typeface="Calibri" panose="020F0502020204030204" pitchFamily="34" charset="0"/>
                  <a:cs typeface="Times New Roman" panose="02020603050405020304" pitchFamily="18" charset="0"/>
                </a:rPr>
                <a:t>quả</a:t>
              </a:r>
              <a:endParaRPr lang="en-US" dirty="0">
                <a:solidFill>
                  <a:schemeClr val="bg1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7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 smtClean="0">
                <a:solidFill>
                  <a:schemeClr val="accent1"/>
                </a:solidFill>
              </a:rPr>
              <a:t>1. </a:t>
            </a:r>
            <a:r>
              <a:rPr lang="en-US" sz="2400" dirty="0" err="1" smtClean="0">
                <a:solidFill>
                  <a:schemeClr val="accent1"/>
                </a:solidFill>
              </a:rPr>
              <a:t>Tổng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quan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đề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tài</a:t>
            </a:r>
            <a:endParaRPr sz="2400" dirty="0">
              <a:solidFill>
                <a:schemeClr val="accent1"/>
              </a:solidFill>
            </a:endParaRPr>
          </a:p>
        </p:txBody>
      </p:sp>
      <p:cxnSp>
        <p:nvCxnSpPr>
          <p:cNvPr id="33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" name="TextBox 2"/>
          <p:cNvSpPr txBox="1"/>
          <p:nvPr/>
        </p:nvSpPr>
        <p:spPr>
          <a:xfrm>
            <a:off x="327244" y="954658"/>
            <a:ext cx="5630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Các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nghiên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cứu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về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đề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tài</a:t>
            </a:r>
            <a:r>
              <a:rPr lang="en-US" sz="2000" b="1" dirty="0" smtClean="0">
                <a:solidFill>
                  <a:schemeClr val="bg1"/>
                </a:solidFill>
              </a:rPr>
              <a:t>: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392979"/>
              </p:ext>
            </p:extLst>
          </p:nvPr>
        </p:nvGraphicFramePr>
        <p:xfrm>
          <a:off x="1615670" y="1464771"/>
          <a:ext cx="6668932" cy="3442716"/>
        </p:xfrm>
        <a:graphic>
          <a:graphicData uri="http://schemas.openxmlformats.org/drawingml/2006/table">
            <a:tbl>
              <a:tblPr firstRow="1" firstCol="1" bandRow="1">
                <a:tableStyleId>{2556DEE9-9C1A-448D-87EA-585F7902BB42}</a:tableStyleId>
              </a:tblPr>
              <a:tblGrid>
                <a:gridCol w="1823837"/>
                <a:gridCol w="1644677"/>
                <a:gridCol w="1098169"/>
                <a:gridCol w="1187751"/>
                <a:gridCol w="914498"/>
              </a:tblGrid>
              <a:tr h="13665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Dự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án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Tác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giả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Dataset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Mô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hình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Kết</a:t>
                      </a:r>
                      <a:r>
                        <a:rPr lang="en-US" sz="1000" b="1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</a:t>
                      </a:r>
                      <a:r>
                        <a:rPr lang="en-US" sz="1000" b="1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quả</a:t>
                      </a:r>
                      <a:endParaRPr lang="en-US" sz="1000" b="1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</a:tr>
              <a:tr h="8199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Comparison of deep convolutional neural networks and edge detectors for image-based crack detection in concrete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Sattar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Dorafshan1a , Robert J.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Thomasb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 , Marc Maguire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SDNET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AlexNet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97%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</a:tr>
              <a:tr h="819912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A comparison of deep convolutional neural networksfor image-based detection of concrete surface cracks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Marek </a:t>
                      </a:r>
                      <a:r>
                        <a:rPr lang="en-US" sz="1000" dirty="0" err="1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Słoński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SDNET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VGG16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85%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</a:tr>
              <a:tr h="68326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Deep Learning for Detecting Building Defects Using Convolutional Neural Networks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Husein Perez, Joseph H. M. Tah and Amir Mosavi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SDNET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VGG16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ResNet50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97.83%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96.23%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</a:tr>
              <a:tr h="95656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Performance Evaluation of Deep CNN-Based Crack Detection and Localization Techniques for Concrete Structures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Luqman Ali 1 , Fady Alnajjar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CCIC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VGG16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VGG19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ResNet50</a:t>
                      </a:r>
                      <a:endParaRPr lang="en-US" sz="100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US" sz="1000" dirty="0" smtClean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smtClean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98.7</a:t>
                      </a: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%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96%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99.4%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 </a:t>
                      </a:r>
                      <a:endParaRPr lang="en-US" sz="1000" dirty="0">
                        <a:solidFill>
                          <a:schemeClr val="bg1"/>
                        </a:solidFill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1053" marR="41053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0440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 smtClean="0">
                <a:solidFill>
                  <a:schemeClr val="accent1"/>
                </a:solidFill>
              </a:rPr>
              <a:t>1. </a:t>
            </a:r>
            <a:r>
              <a:rPr lang="en-US" sz="2400" dirty="0" err="1" smtClean="0">
                <a:solidFill>
                  <a:schemeClr val="accent1"/>
                </a:solidFill>
              </a:rPr>
              <a:t>Tổng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quan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đề</a:t>
            </a:r>
            <a:r>
              <a:rPr lang="en-US" sz="2400" dirty="0">
                <a:solidFill>
                  <a:schemeClr val="accent1"/>
                </a:solidFill>
              </a:rPr>
              <a:t> </a:t>
            </a:r>
            <a:r>
              <a:rPr lang="en-US" sz="2400" dirty="0" err="1">
                <a:solidFill>
                  <a:schemeClr val="accent1"/>
                </a:solidFill>
              </a:rPr>
              <a:t>tài</a:t>
            </a:r>
            <a:endParaRPr sz="2400" dirty="0">
              <a:solidFill>
                <a:schemeClr val="accent1"/>
              </a:solidFill>
            </a:endParaRPr>
          </a:p>
        </p:txBody>
      </p:sp>
      <p:cxnSp>
        <p:nvCxnSpPr>
          <p:cNvPr id="33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6" name="TextBox 5"/>
          <p:cNvSpPr txBox="1"/>
          <p:nvPr/>
        </p:nvSpPr>
        <p:spPr>
          <a:xfrm>
            <a:off x="583345" y="1211923"/>
            <a:ext cx="5630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Mục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tiêu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của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đề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tài</a:t>
            </a:r>
            <a:r>
              <a:rPr lang="en-US" sz="2000" b="1" dirty="0" smtClean="0">
                <a:solidFill>
                  <a:schemeClr val="bg1"/>
                </a:solidFill>
              </a:rPr>
              <a:t>: 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74866" y="1769709"/>
            <a:ext cx="84995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800" dirty="0">
                <a:solidFill>
                  <a:schemeClr val="bg1"/>
                </a:solidFill>
              </a:rPr>
              <a:t>+ Tìm hiểu các thuật toán phát hiện vết nứt.</a:t>
            </a:r>
          </a:p>
          <a:p>
            <a:r>
              <a:rPr lang="vi-VN" sz="1800" dirty="0">
                <a:solidFill>
                  <a:schemeClr val="bg1"/>
                </a:solidFill>
              </a:rPr>
              <a:t>+ Nghiên cứu về mạng Nơ-ron tích chập (CNN) – mạng nơ-ron được sử dụng </a:t>
            </a:r>
            <a:r>
              <a:rPr lang="vi-VN" sz="1800" dirty="0" smtClean="0">
                <a:solidFill>
                  <a:schemeClr val="bg1"/>
                </a:solidFill>
              </a:rPr>
              <a:t>nhiều </a:t>
            </a:r>
            <a:r>
              <a:rPr lang="vi-VN" sz="1800" dirty="0">
                <a:solidFill>
                  <a:schemeClr val="bg1"/>
                </a:solidFill>
              </a:rPr>
              <a:t>trong lĩnh vực thị giác máy tính.</a:t>
            </a:r>
          </a:p>
          <a:p>
            <a:r>
              <a:rPr lang="vi-VN" sz="1800" dirty="0">
                <a:solidFill>
                  <a:schemeClr val="bg1"/>
                </a:solidFill>
              </a:rPr>
              <a:t>+ Tìm hiểu mô hình ResNet, đặc biệt là ResNet-50.</a:t>
            </a:r>
          </a:p>
          <a:p>
            <a:r>
              <a:rPr lang="vi-VN" sz="1800" dirty="0">
                <a:solidFill>
                  <a:schemeClr val="bg1"/>
                </a:solidFill>
              </a:rPr>
              <a:t>+ Nâng cao khả năng thiết kế và lập trình bằng ngôn ngữ lập trình Python.</a:t>
            </a:r>
          </a:p>
          <a:p>
            <a:r>
              <a:rPr lang="vi-VN" sz="1800" dirty="0">
                <a:solidFill>
                  <a:schemeClr val="bg1"/>
                </a:solidFill>
              </a:rPr>
              <a:t>+ Rèn luyện khả năng tự nghiên cứu, tìm hiểu tài liệu.</a:t>
            </a:r>
          </a:p>
          <a:p>
            <a:r>
              <a:rPr lang="vi-VN" sz="1800" dirty="0">
                <a:solidFill>
                  <a:schemeClr val="bg1"/>
                </a:solidFill>
              </a:rPr>
              <a:t>+ Huấn luyện mô hình đạt được độ chính xác tốt (&gt;90%).</a:t>
            </a:r>
          </a:p>
        </p:txBody>
      </p:sp>
    </p:spTree>
    <p:extLst>
      <p:ext uri="{BB962C8B-B14F-4D97-AF65-F5344CB8AC3E}">
        <p14:creationId xmlns:p14="http://schemas.microsoft.com/office/powerpoint/2010/main" val="194223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385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 smtClean="0">
                <a:solidFill>
                  <a:schemeClr val="accent1"/>
                </a:solidFill>
              </a:rPr>
              <a:t>2. </a:t>
            </a:r>
            <a:r>
              <a:rPr lang="en-US" sz="2400" dirty="0" err="1" smtClean="0">
                <a:solidFill>
                  <a:schemeClr val="accent1"/>
                </a:solidFill>
              </a:rPr>
              <a:t>Cơ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sở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lý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thuyết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267087" y="1260050"/>
            <a:ext cx="5630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</a:t>
            </a:r>
            <a:r>
              <a:rPr lang="en-US" sz="2000" b="1" dirty="0" smtClean="0">
                <a:solidFill>
                  <a:schemeClr val="bg1"/>
                </a:solidFill>
              </a:rPr>
              <a:t>. </a:t>
            </a:r>
            <a:r>
              <a:rPr lang="en-US" sz="2000" b="1" dirty="0" err="1" smtClean="0">
                <a:solidFill>
                  <a:schemeClr val="bg1"/>
                </a:solidFill>
              </a:rPr>
              <a:t>Mạng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nơ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ron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tích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chập</a:t>
            </a:r>
            <a:r>
              <a:rPr lang="en-US" sz="2000" b="1" dirty="0" smtClean="0">
                <a:solidFill>
                  <a:schemeClr val="bg1"/>
                </a:solidFill>
              </a:rPr>
              <a:t> (CNN)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2342275"/>
            <a:ext cx="4870244" cy="1600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Các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lớp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cơ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bản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trong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một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mạng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nơ-ron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tích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chập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gồm</a:t>
            </a:r>
            <a:r>
              <a:rPr lang="en-US" dirty="0" smtClean="0">
                <a:solidFill>
                  <a:schemeClr val="bg1"/>
                </a:solidFill>
              </a:rPr>
              <a:t>: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+ </a:t>
            </a:r>
            <a:r>
              <a:rPr lang="en-US" dirty="0" err="1" smtClean="0">
                <a:solidFill>
                  <a:schemeClr val="bg1"/>
                </a:solidFill>
              </a:rPr>
              <a:t>Lớp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tích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chập</a:t>
            </a:r>
            <a:r>
              <a:rPr lang="en-US" dirty="0" smtClean="0">
                <a:solidFill>
                  <a:schemeClr val="bg1"/>
                </a:solidFill>
              </a:rPr>
              <a:t> (convolution)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+ </a:t>
            </a:r>
            <a:r>
              <a:rPr lang="en-US" dirty="0" err="1" smtClean="0">
                <a:solidFill>
                  <a:schemeClr val="bg1"/>
                </a:solidFill>
              </a:rPr>
              <a:t>Lớp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kích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hoạt</a:t>
            </a:r>
            <a:r>
              <a:rPr lang="en-US" dirty="0" smtClean="0">
                <a:solidFill>
                  <a:schemeClr val="bg1"/>
                </a:solidFill>
              </a:rPr>
              <a:t> phi </a:t>
            </a:r>
            <a:r>
              <a:rPr lang="en-US" dirty="0" err="1" smtClean="0">
                <a:solidFill>
                  <a:schemeClr val="bg1"/>
                </a:solidFill>
              </a:rPr>
              <a:t>tuyến</a:t>
            </a:r>
            <a:r>
              <a:rPr lang="en-US" dirty="0" smtClean="0">
                <a:solidFill>
                  <a:schemeClr val="bg1"/>
                </a:solidFill>
              </a:rPr>
              <a:t> (</a:t>
            </a:r>
            <a:r>
              <a:rPr lang="en-US" dirty="0" err="1" smtClean="0">
                <a:solidFill>
                  <a:schemeClr val="bg1"/>
                </a:solidFill>
              </a:rPr>
              <a:t>Relu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+ </a:t>
            </a:r>
            <a:r>
              <a:rPr lang="en-US" dirty="0" err="1" smtClean="0">
                <a:solidFill>
                  <a:schemeClr val="bg1"/>
                </a:solidFill>
              </a:rPr>
              <a:t>Lớp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lấy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mẫu</a:t>
            </a:r>
            <a:endParaRPr lang="en-US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chemeClr val="bg1"/>
                </a:solidFill>
              </a:rPr>
              <a:t>+ </a:t>
            </a:r>
            <a:r>
              <a:rPr lang="en-US" dirty="0" err="1" smtClean="0">
                <a:solidFill>
                  <a:schemeClr val="bg1"/>
                </a:solidFill>
              </a:rPr>
              <a:t>Lớp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kết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nối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đầy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đủ</a:t>
            </a:r>
            <a:r>
              <a:rPr lang="en-US" dirty="0" smtClean="0">
                <a:solidFill>
                  <a:schemeClr val="bg1"/>
                </a:solidFill>
              </a:rPr>
              <a:t> (Fully Connected)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hlinkClick r:id="rId3"/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011" y="2342275"/>
            <a:ext cx="3996989" cy="228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858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538500" cy="609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accent1"/>
              </a:buClr>
              <a:buSzPts val="2400"/>
            </a:pPr>
            <a:r>
              <a:rPr lang="en-US" sz="2400" dirty="0" smtClean="0">
                <a:solidFill>
                  <a:schemeClr val="accent1"/>
                </a:solidFill>
              </a:rPr>
              <a:t>2. </a:t>
            </a:r>
            <a:r>
              <a:rPr lang="en-US" sz="2400" dirty="0" err="1" smtClean="0">
                <a:solidFill>
                  <a:schemeClr val="accent1"/>
                </a:solidFill>
              </a:rPr>
              <a:t>Cơ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sở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lý</a:t>
            </a:r>
            <a:r>
              <a:rPr lang="en-US" sz="2400" dirty="0" smtClean="0">
                <a:solidFill>
                  <a:schemeClr val="accent1"/>
                </a:solidFill>
              </a:rPr>
              <a:t> </a:t>
            </a:r>
            <a:r>
              <a:rPr lang="en-US" sz="2400" dirty="0" err="1" smtClean="0">
                <a:solidFill>
                  <a:schemeClr val="accent1"/>
                </a:solidFill>
              </a:rPr>
              <a:t>thuyết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11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" name="TextBox 3"/>
          <p:cNvSpPr txBox="1"/>
          <p:nvPr/>
        </p:nvSpPr>
        <p:spPr>
          <a:xfrm>
            <a:off x="267087" y="1260050"/>
            <a:ext cx="56307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A</a:t>
            </a:r>
            <a:r>
              <a:rPr lang="en-US" sz="2000" b="1" dirty="0" smtClean="0">
                <a:solidFill>
                  <a:schemeClr val="bg1"/>
                </a:solidFill>
              </a:rPr>
              <a:t>. </a:t>
            </a:r>
            <a:r>
              <a:rPr lang="en-US" sz="2000" b="1" dirty="0" err="1" smtClean="0">
                <a:solidFill>
                  <a:schemeClr val="bg1"/>
                </a:solidFill>
              </a:rPr>
              <a:t>Mạng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nơ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ron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tích</a:t>
            </a:r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 err="1" smtClean="0">
                <a:solidFill>
                  <a:schemeClr val="bg1"/>
                </a:solidFill>
              </a:rPr>
              <a:t>chập</a:t>
            </a:r>
            <a:r>
              <a:rPr lang="en-US" sz="2000" b="1" dirty="0" smtClean="0">
                <a:solidFill>
                  <a:schemeClr val="bg1"/>
                </a:solidFill>
              </a:rPr>
              <a:t> (CNN)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3765" y="1865963"/>
            <a:ext cx="48538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</a:rPr>
              <a:t>a. </a:t>
            </a:r>
            <a:r>
              <a:rPr lang="en-US" sz="1600" dirty="0" err="1" smtClean="0">
                <a:solidFill>
                  <a:schemeClr val="bg1"/>
                </a:solidFill>
              </a:rPr>
              <a:t>Lớp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tích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chập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smtClean="0">
                <a:solidFill>
                  <a:schemeClr val="bg1"/>
                </a:solidFill>
              </a:rPr>
              <a:t>(convolution)</a:t>
            </a:r>
            <a:endParaRPr lang="en-US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600" dirty="0" err="1" smtClean="0">
                <a:solidFill>
                  <a:schemeClr val="bg1"/>
                </a:solidFill>
              </a:rPr>
              <a:t>Tích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chập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là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lớp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đầu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tiên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để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trích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xuất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các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tính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năng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từ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hình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ảnh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đầu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vào</a:t>
            </a:r>
            <a:endParaRPr lang="en-US" sz="1600" dirty="0" smtClean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Tx/>
              <a:buChar char="-"/>
            </a:pPr>
            <a:r>
              <a:rPr lang="en-US" sz="1600" dirty="0" err="1">
                <a:solidFill>
                  <a:schemeClr val="bg1"/>
                </a:solidFill>
              </a:rPr>
              <a:t>Số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của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phép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chập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chính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là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số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mà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hàm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lọc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có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thể</a:t>
            </a:r>
            <a:r>
              <a:rPr lang="en-US" sz="1600" dirty="0">
                <a:solidFill>
                  <a:schemeClr val="bg1"/>
                </a:solidFill>
              </a:rPr>
              <a:t> di </a:t>
            </a:r>
            <a:r>
              <a:rPr lang="en-US" sz="1600" dirty="0" err="1">
                <a:solidFill>
                  <a:schemeClr val="bg1"/>
                </a:solidFill>
              </a:rPr>
              <a:t>chuyển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được</a:t>
            </a:r>
            <a:r>
              <a:rPr lang="en-US" sz="1600" dirty="0">
                <a:solidFill>
                  <a:schemeClr val="bg1"/>
                </a:solidFill>
              </a:rPr>
              <a:t>, </a:t>
            </a:r>
            <a:r>
              <a:rPr lang="en-US" sz="1600" dirty="0" err="1">
                <a:solidFill>
                  <a:schemeClr val="bg1"/>
                </a:solidFill>
              </a:rPr>
              <a:t>cụ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thể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như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sau</a:t>
            </a:r>
            <a:r>
              <a:rPr lang="en-US" sz="1600" dirty="0">
                <a:solidFill>
                  <a:schemeClr val="bg1"/>
                </a:solidFill>
              </a:rPr>
              <a:t>:</a:t>
            </a:r>
          </a:p>
          <a:p>
            <a:pPr>
              <a:buClr>
                <a:schemeClr val="bg1"/>
              </a:buClr>
            </a:pPr>
            <a:r>
              <a:rPr lang="en-US" sz="1600" dirty="0" smtClean="0">
                <a:solidFill>
                  <a:schemeClr val="bg1"/>
                </a:solidFill>
              </a:rPr>
              <a:t>	+ Convolution 1D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+ </a:t>
            </a:r>
            <a:r>
              <a:rPr lang="en-US" sz="1600" dirty="0">
                <a:solidFill>
                  <a:schemeClr val="bg1"/>
                </a:solidFill>
              </a:rPr>
              <a:t>Convolution </a:t>
            </a:r>
            <a:r>
              <a:rPr lang="en-US" sz="1600" dirty="0" smtClean="0">
                <a:solidFill>
                  <a:schemeClr val="bg1"/>
                </a:solidFill>
              </a:rPr>
              <a:t>2D</a:t>
            </a:r>
          </a:p>
          <a:p>
            <a:pPr>
              <a:buClr>
                <a:schemeClr val="bg1"/>
              </a:buClr>
            </a:pPr>
            <a:r>
              <a:rPr lang="en-US" sz="1600" dirty="0">
                <a:solidFill>
                  <a:schemeClr val="bg1"/>
                </a:solidFill>
              </a:rPr>
              <a:t>	</a:t>
            </a:r>
            <a:r>
              <a:rPr lang="en-US" sz="1600" dirty="0" smtClean="0">
                <a:solidFill>
                  <a:schemeClr val="bg1"/>
                </a:solidFill>
              </a:rPr>
              <a:t>+ </a:t>
            </a:r>
            <a:r>
              <a:rPr lang="en-US" sz="1600" dirty="0">
                <a:solidFill>
                  <a:schemeClr val="bg1"/>
                </a:solidFill>
              </a:rPr>
              <a:t>Convolution </a:t>
            </a:r>
            <a:r>
              <a:rPr lang="en-US" sz="1600" dirty="0" smtClean="0">
                <a:solidFill>
                  <a:schemeClr val="bg1"/>
                </a:solidFill>
              </a:rPr>
              <a:t>3D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1621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56780" y="1178014"/>
            <a:ext cx="474044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Convolution 1D: </a:t>
            </a:r>
            <a:r>
              <a:rPr lang="en-US" sz="1600" dirty="0" err="1">
                <a:solidFill>
                  <a:schemeClr val="bg1"/>
                </a:solidFill>
              </a:rPr>
              <a:t>Phép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chập</a:t>
            </a:r>
            <a:r>
              <a:rPr lang="en-US" sz="1600" dirty="0">
                <a:solidFill>
                  <a:schemeClr val="bg1"/>
                </a:solidFill>
              </a:rPr>
              <a:t> 1 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phép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hàm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lọc</a:t>
            </a:r>
            <a:r>
              <a:rPr lang="en-US" sz="1600" dirty="0">
                <a:solidFill>
                  <a:schemeClr val="bg1"/>
                </a:solidFill>
              </a:rPr>
              <a:t> di </a:t>
            </a:r>
            <a:r>
              <a:rPr lang="en-US" sz="1600" dirty="0" err="1">
                <a:solidFill>
                  <a:schemeClr val="bg1"/>
                </a:solidFill>
              </a:rPr>
              <a:t>chuyển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dọc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theo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chiều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dài</a:t>
            </a:r>
            <a:r>
              <a:rPr lang="en-US" sz="1600" dirty="0">
                <a:solidFill>
                  <a:schemeClr val="bg1"/>
                </a:solidFill>
              </a:rPr>
              <a:t> </a:t>
            </a:r>
            <a:r>
              <a:rPr lang="en-US" sz="1600" dirty="0" err="1">
                <a:solidFill>
                  <a:schemeClr val="bg1"/>
                </a:solidFill>
              </a:rPr>
              <a:t>của</a:t>
            </a:r>
            <a:r>
              <a:rPr lang="en-US" sz="1600" dirty="0">
                <a:solidFill>
                  <a:schemeClr val="bg1"/>
                </a:solidFill>
              </a:rPr>
              <a:t> ma </a:t>
            </a:r>
            <a:r>
              <a:rPr lang="en-US" sz="1600" dirty="0" err="1">
                <a:solidFill>
                  <a:schemeClr val="bg1"/>
                </a:solidFill>
              </a:rPr>
              <a:t>trận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7" name="Picture 6">
            <a:hlinkClick r:id="rId3"/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1655201" y="2064095"/>
            <a:ext cx="5943600" cy="164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94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340</TotalTime>
  <Words>1375</Words>
  <Application>Microsoft Office PowerPoint</Application>
  <PresentationFormat>On-screen Show (16:9)</PresentationFormat>
  <Paragraphs>187</Paragraphs>
  <Slides>36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Montserrat ExtraLight</vt:lpstr>
      <vt:lpstr>Calibri</vt:lpstr>
      <vt:lpstr>Times New Roman</vt:lpstr>
      <vt:lpstr>Montserrat</vt:lpstr>
      <vt:lpstr>Montserrat ExtraBold</vt:lpstr>
      <vt:lpstr>Arial</vt:lpstr>
      <vt:lpstr>Futuristic Background by Slidesgo</vt:lpstr>
      <vt:lpstr> BÁO CÁO ĐỒ ÁN CHUYÊN NGÀNH </vt:lpstr>
      <vt:lpstr>Nội dung thuyết trình </vt:lpstr>
      <vt:lpstr>1. Tổng quan đề tài</vt:lpstr>
      <vt:lpstr>1. Tổng quan đề tài</vt:lpstr>
      <vt:lpstr>1. Tổng quan đề tài</vt:lpstr>
      <vt:lpstr>1. Tổng quan đề tài</vt:lpstr>
      <vt:lpstr>2. Cơ sở lý thuyết</vt:lpstr>
      <vt:lpstr>2. Cơ sở lý thuyết</vt:lpstr>
      <vt:lpstr>PowerPoint Presentation</vt:lpstr>
      <vt:lpstr>PowerPoint Presentation</vt:lpstr>
      <vt:lpstr>PowerPoint Presentation</vt:lpstr>
      <vt:lpstr>2. Cơ sở lý thuyết</vt:lpstr>
      <vt:lpstr>2. Cơ sở lý thuyết</vt:lpstr>
      <vt:lpstr>2. Cơ sở lý thuyết</vt:lpstr>
      <vt:lpstr>2. Cơ sở lý thuyết</vt:lpstr>
      <vt:lpstr>2. Cơ sở lý thuyết</vt:lpstr>
      <vt:lpstr>PowerPoint Presentation</vt:lpstr>
      <vt:lpstr>PowerPoint Presentation</vt:lpstr>
      <vt:lpstr>PowerPoint Presentation</vt:lpstr>
      <vt:lpstr>Kết luận </vt:lpstr>
      <vt:lpstr>3. Thiết kế và xây dựng hệ thống </vt:lpstr>
      <vt:lpstr>Tạo dữ liệu huấn luyện</vt:lpstr>
      <vt:lpstr>PowerPoint Presentation</vt:lpstr>
      <vt:lpstr>Phân chia dữ liệu</vt:lpstr>
      <vt:lpstr>Xây dựng và chọn lựa mô hình học máy</vt:lpstr>
      <vt:lpstr>Quá trình huấn luyện</vt:lpstr>
      <vt:lpstr>Lọc nhiễu</vt:lpstr>
      <vt:lpstr>Lọc nhiễu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 trận nhầm lẫn</vt:lpstr>
      <vt:lpstr>DEMO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THIẾT KẾ HỆ THỐNG NHÚNG </dc:title>
  <cp:lastModifiedBy>Lê Hải Đăng Lâm</cp:lastModifiedBy>
  <cp:revision>64</cp:revision>
  <dcterms:modified xsi:type="dcterms:W3CDTF">2022-06-20T01:55:40Z</dcterms:modified>
</cp:coreProperties>
</file>